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4"/>
    <p:sldMasterId id="2147483681" r:id="rId5"/>
    <p:sldMasterId id="2147483688" r:id="rId6"/>
  </p:sldMasterIdLst>
  <p:notesMasterIdLst>
    <p:notesMasterId r:id="rId20"/>
  </p:notesMasterIdLst>
  <p:handoutMasterIdLst>
    <p:handoutMasterId r:id="rId21"/>
  </p:handoutMasterIdLst>
  <p:sldIdLst>
    <p:sldId id="256" r:id="rId7"/>
    <p:sldId id="261" r:id="rId8"/>
    <p:sldId id="271" r:id="rId9"/>
    <p:sldId id="265" r:id="rId10"/>
    <p:sldId id="262" r:id="rId11"/>
    <p:sldId id="263" r:id="rId12"/>
    <p:sldId id="266" r:id="rId13"/>
    <p:sldId id="267" r:id="rId14"/>
    <p:sldId id="268" r:id="rId15"/>
    <p:sldId id="269" r:id="rId16"/>
    <p:sldId id="270" r:id="rId17"/>
    <p:sldId id="264" r:id="rId18"/>
    <p:sldId id="272" r:id="rId19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0C58"/>
    <a:srgbClr val="DC582A"/>
    <a:srgbClr val="1E6F30"/>
    <a:srgbClr val="005EB8"/>
    <a:srgbClr val="D00070"/>
    <a:srgbClr val="84329B"/>
    <a:srgbClr val="D31873"/>
    <a:srgbClr val="00A6E0"/>
    <a:srgbClr val="78449B"/>
    <a:srgbClr val="E15C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D45887-D2D4-4354-AB3C-244D2B12D52F}" v="275" dt="2025-10-27T09:53:06.9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81" autoAdjust="0"/>
  </p:normalViewPr>
  <p:slideViewPr>
    <p:cSldViewPr snapToGrid="0">
      <p:cViewPr varScale="1">
        <p:scale>
          <a:sx n="79" d="100"/>
          <a:sy n="79" d="100"/>
        </p:scale>
        <p:origin x="920" y="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EA71174-EE1C-CCA8-3F6F-26C96F534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AB4F3-4782-07E4-A430-00495EB7D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00032-4755-4853-A1C7-86F1521116B9}" type="datetimeFigureOut">
              <a:rPr lang="en-GB" smtClean="0"/>
              <a:t>27/10/2025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F38C70-27A4-7087-AE8B-4736D52196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5388BB-0E68-398D-0546-63A0F93F28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B9A2E-D9EA-449F-83F7-02E3D59A3E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699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CA597-D0FC-49B8-89F5-D53AACD26BB3}" type="datetimeFigureOut">
              <a:rPr lang="en-GB" smtClean="0"/>
              <a:t>27/10/2025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BD850-0564-4E4B-BE85-B7205CE7C8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116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sz="1000" kern="1200">
        <a:solidFill>
          <a:schemeClr val="tx1"/>
        </a:solidFill>
        <a:latin typeface="Arial Nova Light" pitchFamily="34" charset="0"/>
        <a:ea typeface="+mn-ea"/>
        <a:cs typeface="Arial Nova Light" pitchFamily="34" charset="0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Arial Nova Light" pitchFamily="34" charset="0"/>
        <a:ea typeface="+mn-ea"/>
        <a:cs typeface="Arial Nova Light" pitchFamily="34" charset="0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Arial Nova Light" pitchFamily="34" charset="0"/>
        <a:ea typeface="+mn-ea"/>
        <a:cs typeface="Arial Nova Light" pitchFamily="34" charset="0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Arial Nova Light" pitchFamily="34" charset="0"/>
        <a:ea typeface="+mn-ea"/>
        <a:cs typeface="Arial Nova Light" pitchFamily="34" charset="0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Arial Nova Light" pitchFamily="34" charset="0"/>
        <a:ea typeface="+mn-ea"/>
        <a:cs typeface="Arial Nova Light" pitchFamily="34" charset="0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E278F4-0185-7B2E-89C8-3E498A59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621" y="1311306"/>
            <a:ext cx="5246581" cy="1102519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bg1"/>
                </a:solidFill>
                <a:latin typeface="Arial Nov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777" y="2445432"/>
            <a:ext cx="5219195" cy="131445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bg1"/>
                </a:solidFill>
                <a:latin typeface="Arial Nova" pitchFamily="34" charset="0"/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927" y="1059582"/>
            <a:ext cx="3983182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891" y="1059582"/>
            <a:ext cx="3983182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28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17741"/>
            <a:ext cx="4040188" cy="479822"/>
          </a:xfrm>
        </p:spPr>
        <p:txBody>
          <a:bodyPr anchor="ctr">
            <a:normAutofit/>
          </a:bodyPr>
          <a:lstStyle>
            <a:lvl1pPr marL="0" indent="0">
              <a:buNone/>
              <a:defRPr sz="17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97563"/>
            <a:ext cx="4040188" cy="2963466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17741"/>
            <a:ext cx="4041775" cy="479822"/>
          </a:xfrm>
        </p:spPr>
        <p:txBody>
          <a:bodyPr anchor="ctr">
            <a:normAutofit/>
          </a:bodyPr>
          <a:lstStyle>
            <a:lvl1pPr marL="0" indent="0">
              <a:buNone/>
              <a:defRPr sz="17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97563"/>
            <a:ext cx="4041775" cy="2963466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50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65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AC53C90-8C33-0C80-CBD4-B3BEE604E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8" y="1401828"/>
            <a:ext cx="7002782" cy="3680197"/>
          </a:xfrm>
        </p:spPr>
        <p:txBody>
          <a:bodyPr>
            <a:normAutofit/>
          </a:bodyPr>
          <a:lstStyle>
            <a:lvl1pPr>
              <a:defRPr sz="55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9486" y="103041"/>
            <a:ext cx="2104054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70447" y="103041"/>
            <a:ext cx="1651983" cy="273844"/>
          </a:xfrm>
        </p:spPr>
        <p:txBody>
          <a:bodyPr/>
          <a:lstStyle/>
          <a:p>
            <a:fld id="{710AE426-CBD1-49BA-A1DA-945CCEE2ED80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0323" y="103041"/>
            <a:ext cx="321905" cy="273844"/>
          </a:xfrm>
        </p:spPr>
        <p:txBody>
          <a:bodyPr/>
          <a:lstStyle/>
          <a:p>
            <a:fld id="{0B3A8078-5A32-4B09-ABA5-7ABEFD22E0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136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126" y="355633"/>
            <a:ext cx="5212674" cy="69951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3017520" cy="51435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474126" y="1220724"/>
            <a:ext cx="5212674" cy="35146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474126" y="4757967"/>
            <a:ext cx="256718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709275" y="4757967"/>
            <a:ext cx="1613155" cy="273844"/>
          </a:xfrm>
        </p:spPr>
        <p:txBody>
          <a:bodyPr/>
          <a:lstStyle/>
          <a:p>
            <a:fld id="{710AE426-CBD1-49BA-A1DA-945CCEE2ED80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360323" y="4757967"/>
            <a:ext cx="321905" cy="273844"/>
          </a:xfrm>
        </p:spPr>
        <p:txBody>
          <a:bodyPr/>
          <a:lstStyle/>
          <a:p>
            <a:fld id="{0B3A8078-5A32-4B09-ABA5-7ABEFD22E0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21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Background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68086-17C2-3887-6AE6-C1D4E8664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7837026" cy="834629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  <a:latin typeface="AUdimat" panose="02000506000000020004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D0DF7-365B-38FF-414F-28155EE2D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352550"/>
            <a:ext cx="7837026" cy="302552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F41898-B0B5-5FFA-56D3-20AC5791B4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984" y="4766085"/>
            <a:ext cx="272531" cy="28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57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Quot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209E2-9159-CBAE-CFD8-64FAB721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150" y="1239044"/>
            <a:ext cx="6616700" cy="21772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9B8BC27-74C5-D4ED-3B23-B2EC46827F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1482" y="560785"/>
            <a:ext cx="778669" cy="24217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23FF742-7993-B636-0069-F509F89FF4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00615" y="2472135"/>
            <a:ext cx="778669" cy="242173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244EF17-3125-99AA-043C-427F059C190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9984" y="4766085"/>
            <a:ext cx="272531" cy="28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42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68086-17C2-3887-6AE6-C1D4E8664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7837026" cy="834629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  <a:latin typeface="AUdimat" panose="02000506000000020004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D0DF7-365B-38FF-414F-28155EE2D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352550"/>
            <a:ext cx="7837026" cy="302552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82222BB-349D-7BB8-BECA-C5DA808059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984" y="4766085"/>
            <a:ext cx="272531" cy="28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7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with Background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68086-17C2-3887-6AE6-C1D4E8664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7837026" cy="834629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  <a:latin typeface="AUdimat" panose="02000506000000020004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D0DF7-365B-38FF-414F-28155EE2D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352550"/>
            <a:ext cx="7837026" cy="302552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97E581D-4EAC-E51A-B24C-4C1D9A6A49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984" y="4766085"/>
            <a:ext cx="272531" cy="28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59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E278F4-0185-7B2E-89C8-3E498A59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621" y="1311306"/>
            <a:ext cx="5246581" cy="1102519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/>
                </a:solidFill>
                <a:latin typeface="Arial Nov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777" y="2445432"/>
            <a:ext cx="5219195" cy="131445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  <a:latin typeface="Arial Nova" pitchFamily="34" charset="0"/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70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E278F4-0185-7B2E-89C8-3E498A59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621" y="1311306"/>
            <a:ext cx="5246581" cy="1102519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/>
                </a:solidFill>
                <a:latin typeface="Arial Nov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777" y="2445432"/>
            <a:ext cx="5219195" cy="131445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  <a:latin typeface="Arial Nova" pitchFamily="34" charset="0"/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8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E278F4-0185-7B2E-89C8-3E498A59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621" y="1311306"/>
            <a:ext cx="5246581" cy="1102519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/>
                </a:solidFill>
                <a:latin typeface="Arial Nov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777" y="2445432"/>
            <a:ext cx="5219195" cy="131445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  <a:latin typeface="Arial Nova" pitchFamily="34" charset="0"/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39404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10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927" y="1059582"/>
            <a:ext cx="3983182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891" y="1059582"/>
            <a:ext cx="3983182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16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17741"/>
            <a:ext cx="4040188" cy="479822"/>
          </a:xfrm>
        </p:spPr>
        <p:txBody>
          <a:bodyPr anchor="ctr">
            <a:normAutofit/>
          </a:bodyPr>
          <a:lstStyle>
            <a:lvl1pPr marL="0" indent="0">
              <a:buNone/>
              <a:defRPr sz="17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97563"/>
            <a:ext cx="4040188" cy="2963466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17741"/>
            <a:ext cx="4041775" cy="479822"/>
          </a:xfrm>
        </p:spPr>
        <p:txBody>
          <a:bodyPr anchor="ctr">
            <a:normAutofit/>
          </a:bodyPr>
          <a:lstStyle>
            <a:lvl1pPr marL="0" indent="0">
              <a:buNone/>
              <a:defRPr sz="17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97563"/>
            <a:ext cx="4041775" cy="2963466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4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45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39404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40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927" y="1059582"/>
            <a:ext cx="3983182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891" y="1059582"/>
            <a:ext cx="3983182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7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17741"/>
            <a:ext cx="4040188" cy="479822"/>
          </a:xfrm>
        </p:spPr>
        <p:txBody>
          <a:bodyPr anchor="ctr">
            <a:normAutofit/>
          </a:bodyPr>
          <a:lstStyle>
            <a:lvl1pPr marL="0" indent="0">
              <a:buNone/>
              <a:defRPr sz="17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97563"/>
            <a:ext cx="4040188" cy="2963466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17741"/>
            <a:ext cx="4041775" cy="479822"/>
          </a:xfrm>
        </p:spPr>
        <p:txBody>
          <a:bodyPr anchor="ctr">
            <a:normAutofit/>
          </a:bodyPr>
          <a:lstStyle>
            <a:lvl1pPr marL="0" indent="0">
              <a:buNone/>
              <a:defRPr sz="17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97563"/>
            <a:ext cx="4041775" cy="2963466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49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13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E278F4-0185-7B2E-89C8-3E498A59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621" y="1311306"/>
            <a:ext cx="5246581" cy="1102519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/>
                </a:solidFill>
                <a:latin typeface="Arial Nov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777" y="2445432"/>
            <a:ext cx="5219195" cy="131445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  <a:latin typeface="Arial Nova" pitchFamily="34" charset="0"/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99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E278F4-0185-7B2E-89C8-3E498A59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621" y="1311306"/>
            <a:ext cx="5246581" cy="1102519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/>
                </a:solidFill>
                <a:latin typeface="Arial Nov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777" y="2445432"/>
            <a:ext cx="5219195" cy="131445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  <a:latin typeface="Arial Nova" pitchFamily="34" charset="0"/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7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45592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39404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2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CE55DB-BC7D-D54C-41FB-4A14084BE81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3" y="761"/>
            <a:ext cx="9138581" cy="51419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1743F5-8ADD-6DC3-B496-72FAA2A5B9FD}"/>
              </a:ext>
            </a:extLst>
          </p:cNvPr>
          <p:cNvSpPr/>
          <p:nvPr userDrawn="1"/>
        </p:nvSpPr>
        <p:spPr>
          <a:xfrm>
            <a:off x="3563888" y="4155926"/>
            <a:ext cx="1872208" cy="987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7807"/>
            <a:ext cx="8229600" cy="3315815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508BD8-4C0A-0985-28AD-2D388E32F93A}"/>
              </a:ext>
            </a:extLst>
          </p:cNvPr>
          <p:cNvSpPr txBox="1">
            <a:spLocks/>
          </p:cNvSpPr>
          <p:nvPr userDrawn="1"/>
        </p:nvSpPr>
        <p:spPr>
          <a:xfrm>
            <a:off x="2483768" y="4731990"/>
            <a:ext cx="792088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defPPr>
              <a:defRPr lang="en-US"/>
            </a:defPPr>
            <a:lvl1pPr marL="0" algn="l" defTabSz="779252" rtl="0" eaLnBrk="1" latinLnBrk="0" hangingPunct="1">
              <a:defRPr sz="900" b="1" kern="1200">
                <a:solidFill>
                  <a:schemeClr val="tx1">
                    <a:tint val="75000"/>
                  </a:schemeClr>
                </a:solidFill>
                <a:latin typeface="Arial Nova" pitchFamily="34" charset="0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" pitchFamily="34" charset="0"/>
                <a:ea typeface="+mn-ea"/>
                <a:cs typeface="+mn-cs"/>
              </a:rPr>
              <a:t>PAGE </a:t>
            </a:r>
            <a:fld id="{45A89BE1-5792-4ACB-BF4C-7FAB88C6C5B7}" type="slidenum">
              <a:rPr kumimoji="0" lang="en-GB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" pitchFamily="34" charset="0"/>
                <a:ea typeface="+mn-ea"/>
                <a:cs typeface="+mn-cs"/>
              </a:rPr>
              <a:pPr marL="0" marR="0" lvl="0" indent="0" algn="l" defTabSz="77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 Nov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48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95" r:id="rId2"/>
    <p:sldLayoutId id="2147483676" r:id="rId3"/>
    <p:sldLayoutId id="2147483677" r:id="rId4"/>
    <p:sldLayoutId id="2147483678" r:id="rId5"/>
    <p:sldLayoutId id="2147483679" r:id="rId6"/>
  </p:sldLayoutIdLst>
  <p:hf hdr="0" ftr="0" dt="0"/>
  <p:txStyles>
    <p:titleStyle>
      <a:lvl1pPr algn="l" defTabSz="779252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Arial Nova" pitchFamily="34" charset="0"/>
          <a:ea typeface="+mj-ea"/>
          <a:cs typeface="+mj-cs"/>
        </a:defRPr>
      </a:lvl1pPr>
    </p:titleStyle>
    <p:bodyStyle>
      <a:lvl1pPr marL="292219" indent="-292219" algn="l" defTabSz="779252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Arial Nova" pitchFamily="34" charset="0"/>
          <a:ea typeface="+mn-ea"/>
          <a:cs typeface="+mn-cs"/>
        </a:defRPr>
      </a:lvl1pPr>
      <a:lvl2pPr marL="633142" indent="-243516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2pPr>
      <a:lvl3pPr marL="974065" indent="-194813" algn="l" defTabSz="779252" rtl="0" eaLnBrk="1" latinLnBrk="0" hangingPunct="1">
        <a:spcBef>
          <a:spcPct val="20000"/>
        </a:spcBef>
        <a:buFont typeface="Arial Nova Light" pitchFamily="34" charset="0"/>
        <a:buChar char="–"/>
        <a:defRPr sz="15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CE55DB-BC7D-D54C-41FB-4A14084BE81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9" y="1525"/>
            <a:ext cx="9138581" cy="51419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3A1F96-F084-E1AA-3103-DC1A3232E37A}"/>
              </a:ext>
            </a:extLst>
          </p:cNvPr>
          <p:cNvSpPr/>
          <p:nvPr userDrawn="1"/>
        </p:nvSpPr>
        <p:spPr>
          <a:xfrm>
            <a:off x="3563888" y="4155926"/>
            <a:ext cx="1872208" cy="987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7807"/>
            <a:ext cx="8229600" cy="3315815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508BD8-4C0A-0985-28AD-2D388E32F93A}"/>
              </a:ext>
            </a:extLst>
          </p:cNvPr>
          <p:cNvSpPr txBox="1">
            <a:spLocks/>
          </p:cNvSpPr>
          <p:nvPr userDrawn="1"/>
        </p:nvSpPr>
        <p:spPr>
          <a:xfrm>
            <a:off x="2483768" y="4731990"/>
            <a:ext cx="792088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defPPr>
              <a:defRPr lang="en-US"/>
            </a:defPPr>
            <a:lvl1pPr marL="0" algn="l" defTabSz="779252" rtl="0" eaLnBrk="1" latinLnBrk="0" hangingPunct="1">
              <a:defRPr sz="900" b="1" kern="1200">
                <a:solidFill>
                  <a:schemeClr val="tx1">
                    <a:tint val="75000"/>
                  </a:schemeClr>
                </a:solidFill>
                <a:latin typeface="Arial Nova" pitchFamily="34" charset="0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" pitchFamily="34" charset="0"/>
                <a:ea typeface="+mn-ea"/>
                <a:cs typeface="+mn-cs"/>
              </a:rPr>
              <a:t>PAGE </a:t>
            </a:r>
            <a:fld id="{45A89BE1-5792-4ACB-BF4C-7FAB88C6C5B7}" type="slidenum">
              <a:rPr kumimoji="0" lang="en-GB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" pitchFamily="34" charset="0"/>
                <a:ea typeface="+mn-ea"/>
                <a:cs typeface="+mn-cs"/>
              </a:rPr>
              <a:pPr marL="0" marR="0" lvl="0" indent="0" algn="l" defTabSz="77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 Nov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706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6" r:id="rId2"/>
    <p:sldLayoutId id="2147483683" r:id="rId3"/>
    <p:sldLayoutId id="2147483684" r:id="rId4"/>
    <p:sldLayoutId id="2147483685" r:id="rId5"/>
    <p:sldLayoutId id="2147483686" r:id="rId6"/>
    <p:sldLayoutId id="2147483698" r:id="rId7"/>
    <p:sldLayoutId id="2147483699" r:id="rId8"/>
    <p:sldLayoutId id="2147483706" r:id="rId9"/>
    <p:sldLayoutId id="2147483707" r:id="rId10"/>
    <p:sldLayoutId id="2147483708" r:id="rId11"/>
    <p:sldLayoutId id="2147483709" r:id="rId12"/>
  </p:sldLayoutIdLst>
  <p:hf hdr="0" ftr="0" dt="0"/>
  <p:txStyles>
    <p:titleStyle>
      <a:lvl1pPr algn="l" defTabSz="779252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Arial Nova" pitchFamily="34" charset="0"/>
          <a:ea typeface="+mj-ea"/>
          <a:cs typeface="+mj-cs"/>
        </a:defRPr>
      </a:lvl1pPr>
    </p:titleStyle>
    <p:bodyStyle>
      <a:lvl1pPr marL="292219" indent="-292219" algn="l" defTabSz="779252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Arial Nova" pitchFamily="34" charset="0"/>
          <a:ea typeface="+mn-ea"/>
          <a:cs typeface="+mn-cs"/>
        </a:defRPr>
      </a:lvl1pPr>
      <a:lvl2pPr marL="633142" indent="-243516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2pPr>
      <a:lvl3pPr marL="974065" indent="-194813" algn="l" defTabSz="779252" rtl="0" eaLnBrk="1" latinLnBrk="0" hangingPunct="1">
        <a:spcBef>
          <a:spcPct val="20000"/>
        </a:spcBef>
        <a:buFont typeface="Arial Nova Light" pitchFamily="34" charset="0"/>
        <a:buChar char="–"/>
        <a:defRPr sz="15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CE55DB-BC7D-D54C-41FB-4A14084BE81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3" y="761"/>
            <a:ext cx="9138581" cy="51419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26233A-4FF4-9B1A-F2C4-F62D4D11D2A9}"/>
              </a:ext>
            </a:extLst>
          </p:cNvPr>
          <p:cNvSpPr/>
          <p:nvPr userDrawn="1"/>
        </p:nvSpPr>
        <p:spPr>
          <a:xfrm>
            <a:off x="3563888" y="4155926"/>
            <a:ext cx="1872208" cy="987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7807"/>
            <a:ext cx="8229600" cy="3315815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508BD8-4C0A-0985-28AD-2D388E32F93A}"/>
              </a:ext>
            </a:extLst>
          </p:cNvPr>
          <p:cNvSpPr txBox="1">
            <a:spLocks/>
          </p:cNvSpPr>
          <p:nvPr userDrawn="1"/>
        </p:nvSpPr>
        <p:spPr>
          <a:xfrm>
            <a:off x="2483768" y="4731990"/>
            <a:ext cx="792088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defPPr>
              <a:defRPr lang="en-US"/>
            </a:defPPr>
            <a:lvl1pPr marL="0" algn="l" defTabSz="779252" rtl="0" eaLnBrk="1" latinLnBrk="0" hangingPunct="1">
              <a:defRPr sz="900" b="1" kern="1200">
                <a:solidFill>
                  <a:schemeClr val="tx1">
                    <a:tint val="75000"/>
                  </a:schemeClr>
                </a:solidFill>
                <a:latin typeface="Arial Nova" pitchFamily="34" charset="0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" pitchFamily="34" charset="0"/>
                <a:ea typeface="+mn-ea"/>
                <a:cs typeface="+mn-cs"/>
              </a:rPr>
              <a:t>PAGE </a:t>
            </a:r>
            <a:fld id="{45A89BE1-5792-4ACB-BF4C-7FAB88C6C5B7}" type="slidenum">
              <a:rPr kumimoji="0" lang="en-GB" sz="9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" pitchFamily="34" charset="0"/>
                <a:ea typeface="+mn-ea"/>
                <a:cs typeface="+mn-cs"/>
              </a:rPr>
              <a:pPr marL="0" marR="0" lvl="0" indent="0" algn="l" defTabSz="77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 Nov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345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7" r:id="rId2"/>
    <p:sldLayoutId id="2147483690" r:id="rId3"/>
    <p:sldLayoutId id="2147483691" r:id="rId4"/>
    <p:sldLayoutId id="2147483692" r:id="rId5"/>
    <p:sldLayoutId id="2147483693" r:id="rId6"/>
  </p:sldLayoutIdLst>
  <p:hf hdr="0" ftr="0" dt="0"/>
  <p:txStyles>
    <p:titleStyle>
      <a:lvl1pPr algn="l" defTabSz="779252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Arial Nova" pitchFamily="34" charset="0"/>
          <a:ea typeface="+mj-ea"/>
          <a:cs typeface="+mj-cs"/>
        </a:defRPr>
      </a:lvl1pPr>
    </p:titleStyle>
    <p:bodyStyle>
      <a:lvl1pPr marL="292219" indent="-292219" algn="l" defTabSz="779252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Arial Nova" pitchFamily="34" charset="0"/>
          <a:ea typeface="+mn-ea"/>
          <a:cs typeface="+mn-cs"/>
        </a:defRPr>
      </a:lvl1pPr>
      <a:lvl2pPr marL="633142" indent="-243516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2pPr>
      <a:lvl3pPr marL="974065" indent="-194813" algn="l" defTabSz="779252" rtl="0" eaLnBrk="1" latinLnBrk="0" hangingPunct="1">
        <a:spcBef>
          <a:spcPct val="20000"/>
        </a:spcBef>
        <a:buFont typeface="Arial Nova Light" pitchFamily="34" charset="0"/>
        <a:buChar char="–"/>
        <a:defRPr sz="15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 Nova Light" pitchFamily="34" charset="0"/>
          <a:ea typeface="+mn-ea"/>
          <a:cs typeface="Arial Nova Light" pitchFamily="34" charset="0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he-impact-of-school-absence-on-lifetime-earnings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F44C6-CDFC-A8C0-E472-E6F3E2B06C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Building an effective attendance curriculum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DC3B57-4388-B229-9846-8E6588E5A9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Strategies for success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4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810934"/>
            <a:ext cx="7837026" cy="834629"/>
          </a:xfrm>
        </p:spPr>
        <p:txBody>
          <a:bodyPr>
            <a:normAutofit/>
          </a:bodyPr>
          <a:lstStyle/>
          <a:p>
            <a:pPr algn="ctr"/>
            <a:r>
              <a:rPr lang="en-US" sz="4050" dirty="0">
                <a:solidFill>
                  <a:schemeClr val="tx1"/>
                </a:solidFill>
              </a:rPr>
              <a:t>Power of Peer Connections</a:t>
            </a:r>
            <a:endParaRPr lang="en-GB" sz="4050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826633"/>
            <a:ext cx="7837026" cy="255143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Incorporate elements that foster self awareness and accountability</a:t>
            </a: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Create opportunities for students to mentor and support each other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Extra curricula added be layered over the curriculum to build the connections and deepen belonging.</a:t>
            </a:r>
          </a:p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F8AE6-DA13-128C-DB15-4F72843CF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D7F18-528C-C700-6ED7-E9387DB5E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827" y="634365"/>
            <a:ext cx="6939359" cy="61009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Building on the attendance culture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9E425B-459E-CAED-7FB9-8477CED8F6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384601"/>
            <a:ext cx="7837026" cy="3259677"/>
          </a:xfrm>
        </p:spPr>
        <p:txBody>
          <a:bodyPr>
            <a:normAutofit fontScale="85000" lnSpcReduction="20000"/>
          </a:bodyPr>
          <a:lstStyle/>
          <a:p>
            <a:r>
              <a:rPr lang="en-US" sz="2100" b="1" dirty="0">
                <a:solidFill>
                  <a:schemeClr val="tx1"/>
                </a:solidFill>
              </a:rPr>
              <a:t>Once you have an attendance curriculum</a:t>
            </a:r>
          </a:p>
          <a:p>
            <a:r>
              <a:rPr lang="en-US" sz="2100" i="1" dirty="0">
                <a:solidFill>
                  <a:schemeClr val="tx1"/>
                </a:solidFill>
                <a:latin typeface="+mj-lt"/>
              </a:rPr>
              <a:t>Language around being in school changes, student will speak openly with peers and staff, this changes relationship building trust and belonging</a:t>
            </a:r>
          </a:p>
          <a:p>
            <a:pPr>
              <a:spcBef>
                <a:spcPts val="0"/>
              </a:spcBef>
            </a:pPr>
            <a:r>
              <a:rPr lang="en-US" sz="2100" i="1" dirty="0">
                <a:solidFill>
                  <a:schemeClr val="tx1"/>
                </a:solidFill>
              </a:rPr>
              <a:t> </a:t>
            </a:r>
          </a:p>
          <a:p>
            <a:r>
              <a:rPr lang="en-US" sz="2100" b="1" dirty="0">
                <a:solidFill>
                  <a:schemeClr val="tx1"/>
                </a:solidFill>
              </a:rPr>
              <a:t>Each session can build in inclusion</a:t>
            </a:r>
          </a:p>
          <a:p>
            <a:r>
              <a:rPr lang="en-US" sz="2100" i="1" dirty="0">
                <a:solidFill>
                  <a:schemeClr val="tx1"/>
                </a:solidFill>
                <a:latin typeface="+mj-lt"/>
              </a:rPr>
              <a:t>Embedding SEND, SEMH into the wider curriculum is essential to create belonging for all.</a:t>
            </a:r>
          </a:p>
          <a:p>
            <a:pPr>
              <a:spcBef>
                <a:spcPts val="0"/>
              </a:spcBef>
            </a:pPr>
            <a:endParaRPr lang="en-US" sz="2100" i="1" dirty="0">
              <a:solidFill>
                <a:schemeClr val="tx1"/>
              </a:solidFill>
            </a:endParaRPr>
          </a:p>
          <a:p>
            <a:r>
              <a:rPr lang="en-US" sz="2100" b="1" dirty="0">
                <a:solidFill>
                  <a:schemeClr val="tx1"/>
                </a:solidFill>
              </a:rPr>
              <a:t>Use your Plan Do Review Approach</a:t>
            </a:r>
          </a:p>
          <a:p>
            <a:r>
              <a:rPr lang="en-US" sz="2100" i="1" dirty="0">
                <a:solidFill>
                  <a:schemeClr val="tx1"/>
                </a:solidFill>
                <a:latin typeface="+mj-lt"/>
              </a:rPr>
              <a:t>Impact come from looking at what is working regularly, don’t be afraid to respond to events / issues / new information as they come up. Context is key.</a:t>
            </a:r>
          </a:p>
          <a:p>
            <a:endParaRPr lang="en-GB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64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Why a curriculum matters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710047"/>
            <a:ext cx="7837026" cy="2668023"/>
          </a:xfrm>
        </p:spPr>
        <p:txBody>
          <a:bodyPr>
            <a:normAutofit fontScale="92500" lnSpcReduction="10000"/>
          </a:bodyPr>
          <a:lstStyle/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A thriving attendance culture is fundamental to a successful school community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Moving</a:t>
            </a:r>
            <a:r>
              <a:rPr lang="en-GB" sz="2400" dirty="0">
                <a:solidFill>
                  <a:schemeClr val="tx1"/>
                </a:solidFill>
                <a:latin typeface="+mj-lt"/>
              </a:rPr>
              <a:t> beyond reactive steps to a proactive, holistic approach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Let’s</a:t>
            </a:r>
            <a:r>
              <a:rPr lang="en-GB" sz="2400" dirty="0">
                <a:solidFill>
                  <a:schemeClr val="tx1"/>
                </a:solidFill>
                <a:latin typeface="+mj-lt"/>
              </a:rPr>
              <a:t> cultivate a culture where every student knows </a:t>
            </a:r>
            <a:r>
              <a:rPr lang="en-GB" sz="2400" u="sng" dirty="0">
                <a:solidFill>
                  <a:schemeClr val="tx1"/>
                </a:solidFill>
                <a:latin typeface="+mj-lt"/>
              </a:rPr>
              <a:t>their presence matters</a:t>
            </a:r>
            <a:endParaRPr lang="en-US" sz="2400" u="sng" dirty="0">
              <a:solidFill>
                <a:schemeClr val="tx1"/>
              </a:solidFill>
              <a:latin typeface="+mj-lt"/>
            </a:endParaRPr>
          </a:p>
          <a:p>
            <a:endParaRPr lang="en-GB" sz="2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56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Key Take Always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352550"/>
            <a:ext cx="8006953" cy="3448050"/>
          </a:xfrm>
        </p:spPr>
        <p:txBody>
          <a:bodyPr>
            <a:normAutofit fontScale="70000" lnSpcReduction="20000"/>
          </a:bodyPr>
          <a:lstStyle/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550" dirty="0">
                <a:solidFill>
                  <a:schemeClr val="tx1"/>
                </a:solidFill>
                <a:latin typeface="+mj-lt"/>
              </a:rPr>
              <a:t>What are the key concepts you want to include? How often do you return to them?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550" dirty="0">
                <a:solidFill>
                  <a:schemeClr val="tx1"/>
                </a:solidFill>
                <a:latin typeface="+mj-lt"/>
              </a:rPr>
              <a:t>How are students going to take ownership of their attendance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550" dirty="0">
                <a:solidFill>
                  <a:schemeClr val="tx1"/>
                </a:solidFill>
                <a:latin typeface="+mj-lt"/>
              </a:rPr>
              <a:t>Where are your key issue dates? (Heat map your attendance or look at your timeline) – Use your data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550" dirty="0">
                <a:solidFill>
                  <a:schemeClr val="tx1"/>
                </a:solidFill>
                <a:latin typeface="+mj-lt"/>
              </a:rPr>
              <a:t>Where are your pupil voice points in the year?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550" dirty="0">
                <a:solidFill>
                  <a:schemeClr val="tx1"/>
                </a:solidFill>
                <a:latin typeface="+mj-lt"/>
              </a:rPr>
              <a:t>Are you being both proactive and reactive?</a:t>
            </a:r>
          </a:p>
          <a:p>
            <a:pPr marL="385763" indent="-385763">
              <a:spcBef>
                <a:spcPts val="135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550" dirty="0">
                <a:solidFill>
                  <a:schemeClr val="tx1"/>
                </a:solidFill>
                <a:latin typeface="+mj-lt"/>
              </a:rPr>
              <a:t>Does it fit in your context? – Is it local enough to feel personal?</a:t>
            </a:r>
          </a:p>
          <a:p>
            <a:endParaRPr lang="en-GB" sz="2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36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810934"/>
            <a:ext cx="7837026" cy="834629"/>
          </a:xfrm>
        </p:spPr>
        <p:txBody>
          <a:bodyPr>
            <a:normAutofit/>
          </a:bodyPr>
          <a:lstStyle/>
          <a:p>
            <a:pPr algn="ctr"/>
            <a:r>
              <a:rPr lang="en-US" sz="4050" dirty="0">
                <a:solidFill>
                  <a:schemeClr val="tx1"/>
                </a:solidFill>
              </a:rPr>
              <a:t>The fundamental truth</a:t>
            </a:r>
            <a:endParaRPr lang="en-GB" sz="4050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826633"/>
            <a:ext cx="7837026" cy="2551436"/>
          </a:xfrm>
        </p:spPr>
        <p:txBody>
          <a:bodyPr>
            <a:normAutofit fontScale="92500" lnSpcReduction="20000"/>
          </a:bodyPr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We pour our hearts into engaging lessons, effective behavior strategies and inclusive environments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But what happens when students simply are not there?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Our best efforts fail to root without consistent attendance. Let’s move beyond the assumption that young people inherently understand the importance of showing up.</a:t>
            </a:r>
          </a:p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1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50" dirty="0">
                <a:solidFill>
                  <a:schemeClr val="tx1"/>
                </a:solidFill>
              </a:rPr>
              <a:t>Simple question - Why should children attend school?</a:t>
            </a:r>
            <a:endParaRPr lang="en-GB" sz="4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4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810934"/>
            <a:ext cx="7837026" cy="834629"/>
          </a:xfrm>
        </p:spPr>
        <p:txBody>
          <a:bodyPr>
            <a:normAutofit/>
          </a:bodyPr>
          <a:lstStyle/>
          <a:p>
            <a:pPr algn="ctr"/>
            <a:r>
              <a:rPr lang="en-US" sz="4050" dirty="0">
                <a:solidFill>
                  <a:schemeClr val="tx1"/>
                </a:solidFill>
              </a:rPr>
              <a:t>Rethinking attendance</a:t>
            </a:r>
            <a:endParaRPr lang="en-GB" sz="4050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826633"/>
            <a:ext cx="7837026" cy="2551436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Is attendance just about exam results?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As an adult, would you diligently work for years with only a distant reward?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Attendance is often a 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symptom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, not the root cause.</a:t>
            </a:r>
          </a:p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84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827" y="634365"/>
            <a:ext cx="6939359" cy="61009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Addressing the ‘Why’: The core of the curriculum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384601"/>
            <a:ext cx="7837026" cy="3259677"/>
          </a:xfrm>
        </p:spPr>
        <p:txBody>
          <a:bodyPr>
            <a:normAutofit fontScale="92500" lnSpcReduction="20000"/>
          </a:bodyPr>
          <a:lstStyle/>
          <a:p>
            <a:r>
              <a:rPr lang="en-US" sz="2100" b="1" dirty="0">
                <a:solidFill>
                  <a:schemeClr val="tx1"/>
                </a:solidFill>
              </a:rPr>
              <a:t>An effective attendance curriculum explores the various reasons for absence</a:t>
            </a:r>
          </a:p>
          <a:p>
            <a:r>
              <a:rPr lang="en-US" sz="2100" i="1" dirty="0">
                <a:solidFill>
                  <a:schemeClr val="tx1"/>
                </a:solidFill>
                <a:latin typeface="+mj-lt"/>
              </a:rPr>
              <a:t>Don’t assume you know, create a survey and use it for different years / bandings during the year. Map these dates in  but allow to be agile if needed.</a:t>
            </a:r>
          </a:p>
          <a:p>
            <a:pPr>
              <a:spcBef>
                <a:spcPts val="0"/>
              </a:spcBef>
            </a:pPr>
            <a:r>
              <a:rPr lang="en-US" sz="2100" i="1" dirty="0">
                <a:solidFill>
                  <a:schemeClr val="tx1"/>
                </a:solidFill>
              </a:rPr>
              <a:t> </a:t>
            </a:r>
          </a:p>
          <a:p>
            <a:r>
              <a:rPr lang="en-US" sz="2100" b="1" dirty="0">
                <a:solidFill>
                  <a:schemeClr val="tx1"/>
                </a:solidFill>
              </a:rPr>
              <a:t>Each session should address specific areas affecting a child’s life and well-being</a:t>
            </a:r>
          </a:p>
          <a:p>
            <a:r>
              <a:rPr lang="en-US" sz="2100" i="1" dirty="0">
                <a:solidFill>
                  <a:schemeClr val="tx1"/>
                </a:solidFill>
                <a:latin typeface="+mj-lt"/>
              </a:rPr>
              <a:t>Routine, ambition, social issues, equipment, learning, anxiety all feature</a:t>
            </a:r>
          </a:p>
          <a:p>
            <a:pPr>
              <a:spcBef>
                <a:spcPts val="0"/>
              </a:spcBef>
            </a:pPr>
            <a:endParaRPr lang="en-US" sz="2100" i="1" dirty="0">
              <a:solidFill>
                <a:schemeClr val="tx1"/>
              </a:solidFill>
            </a:endParaRPr>
          </a:p>
          <a:p>
            <a:r>
              <a:rPr lang="en-US" sz="2100" b="1" dirty="0">
                <a:solidFill>
                  <a:schemeClr val="tx1"/>
                </a:solidFill>
              </a:rPr>
              <a:t>Equipping students to navigate barriers</a:t>
            </a:r>
          </a:p>
          <a:p>
            <a:r>
              <a:rPr lang="en-US" sz="2100" i="1" dirty="0">
                <a:solidFill>
                  <a:schemeClr val="tx1"/>
                </a:solidFill>
                <a:latin typeface="+mj-lt"/>
              </a:rPr>
              <a:t>Do not just state the importance, use reflection and practical strategies</a:t>
            </a:r>
          </a:p>
          <a:p>
            <a:endParaRPr lang="en-GB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27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Benefits for all students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801083"/>
            <a:ext cx="7837026" cy="302552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For students with good attendance: there should be sessions to reinforce positive habits.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For students struggling with attendance: provide tools and strategies to overcome challenges – Attendance Passports to codify targets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58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Framework: Trunk, branches and leaves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2681" y="1569910"/>
            <a:ext cx="4205049" cy="302552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Think of your attendance curriculum like a tree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Trunk – Laying the groundwork. Context is crucial, examine the data, what are the reasons for are being given, community issues, and survey data (parent and child)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Trees - do you need permission to cut them down? | Planning Geek">
            <a:extLst>
              <a:ext uri="{FF2B5EF4-FFF2-40B4-BE49-F238E27FC236}">
                <a16:creationId xmlns:a16="http://schemas.microsoft.com/office/drawing/2014/main" id="{47EFACD2-E176-4F3E-B6BC-55A1CDC36D07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1787270"/>
            <a:ext cx="3886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151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342900"/>
            <a:ext cx="4638074" cy="403517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Key areas of focus, delve into specific factors: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Relevance of lessons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Power of connections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Punctuality and routine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Balance and Resilience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Scenario based learning and careers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Tackling School Avoidance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Tracking Progress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869428-FB59-6C3A-E86B-9F5BE667A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234" y="161241"/>
            <a:ext cx="1506534" cy="1978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4B2758-091B-3001-DA85-37D844238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160" y="3421781"/>
            <a:ext cx="1947901" cy="12127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A06B3B-70A2-C8BE-4D53-6CBF119C2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410" y="388609"/>
            <a:ext cx="1506534" cy="18146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6C3445-0502-4AEC-C67F-14D22D0B7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7228" y="2030091"/>
            <a:ext cx="2135753" cy="12991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48192F-1A01-0AE8-7CE3-338C2E5534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8933" y="2964468"/>
            <a:ext cx="1263016" cy="16711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553F5D-058A-2E7D-5528-EEFDB1D3BB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5748" y="3919889"/>
            <a:ext cx="1947406" cy="113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28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4630-71CE-94E7-6D62-7EEE579E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Leaves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77559-22E6-FFE6-009F-7E153ED35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Making it real and relevant: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Real life stories and case studies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Guest Speakers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Data visuals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Student –led initiatives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Competitions and rewards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7C653F-586D-4C37-88DA-B02CF46B5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18" y="3669685"/>
            <a:ext cx="1836857" cy="14043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E2C246-002D-4E31-B57E-D0436AC2609A}"/>
              </a:ext>
            </a:extLst>
          </p:cNvPr>
          <p:cNvSpPr txBox="1"/>
          <p:nvPr/>
        </p:nvSpPr>
        <p:spPr>
          <a:xfrm>
            <a:off x="6015611" y="2519992"/>
            <a:ext cx="284852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(DfE data graphic April 2025 </a:t>
            </a:r>
            <a:r>
              <a:rPr lang="en-GB" sz="105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impact of school absence on lifetime earnings - GOV.UK</a:t>
            </a:r>
            <a:r>
              <a:rPr lang="en-US" sz="1050" dirty="0">
                <a:solidFill>
                  <a:schemeClr val="bg1"/>
                </a:solidFill>
              </a:rPr>
              <a:t>) </a:t>
            </a:r>
            <a:endParaRPr lang="en-GB" sz="105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AD03E-4902-6A29-46F9-99B17375C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4390" y="3045582"/>
            <a:ext cx="2586973" cy="15360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C67ACB-B8F7-C49C-51C2-B765ABC64B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3882" y="217433"/>
            <a:ext cx="2376515" cy="12563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DB9DCD-D1FC-C604-4447-2EFBE744EA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9282" y="1120060"/>
            <a:ext cx="2346911" cy="133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151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CCESSIBILITYFIXERID" val="31aceab7-6df5-4e67-8eb2-a4fa0b7f15f6"/>
  <p:tag name="ASSISTID" val="3ef52024-5bf5-4392-8e35-cf7e865cf01a"/>
</p:tagLst>
</file>

<file path=ppt/theme/theme1.xml><?xml version="1.0" encoding="utf-8"?>
<a:theme xmlns:a="http://schemas.openxmlformats.org/drawingml/2006/main" name="RESET 16:9 Master ">
  <a:themeElements>
    <a:clrScheme name="BCC corporate">
      <a:dk1>
        <a:sysClr val="windowText" lastClr="000000"/>
      </a:dk1>
      <a:lt1>
        <a:sysClr val="window" lastClr="FFFFFF"/>
      </a:lt1>
      <a:dk2>
        <a:srgbClr val="7F7F7F"/>
      </a:dk2>
      <a:lt2>
        <a:srgbClr val="FFFFFF"/>
      </a:lt2>
      <a:accent1>
        <a:srgbClr val="BB151C"/>
      </a:accent1>
      <a:accent2>
        <a:srgbClr val="5696D2"/>
      </a:accent2>
      <a:accent3>
        <a:srgbClr val="7B237A"/>
      </a:accent3>
      <a:accent4>
        <a:srgbClr val="EDC22E"/>
      </a:accent4>
      <a:accent5>
        <a:srgbClr val="6D9F40"/>
      </a:accent5>
      <a:accent6>
        <a:srgbClr val="92A8A9"/>
      </a:accent6>
      <a:hlink>
        <a:srgbClr val="0000FF"/>
      </a:hlink>
      <a:folHlink>
        <a:srgbClr val="EDC22E"/>
      </a:folHlink>
    </a:clrScheme>
    <a:fontScheme name="BCC corporate">
      <a:majorFont>
        <a:latin typeface="Arial Nova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C1E7A02-BB87-439E-86FC-FD4921439932}" vid="{7D2F6D88-95A8-410D-9A16-157728559F58}"/>
    </a:ext>
  </a:extLst>
</a:theme>
</file>

<file path=ppt/theme/theme2.xml><?xml version="1.0" encoding="utf-8"?>
<a:theme xmlns:a="http://schemas.openxmlformats.org/drawingml/2006/main" name="RESHAPE 16:9 Master ">
  <a:themeElements>
    <a:clrScheme name="BCC corporate">
      <a:dk1>
        <a:sysClr val="windowText" lastClr="000000"/>
      </a:dk1>
      <a:lt1>
        <a:sysClr val="window" lastClr="FFFFFF"/>
      </a:lt1>
      <a:dk2>
        <a:srgbClr val="7F7F7F"/>
      </a:dk2>
      <a:lt2>
        <a:srgbClr val="FFFFFF"/>
      </a:lt2>
      <a:accent1>
        <a:srgbClr val="BB151C"/>
      </a:accent1>
      <a:accent2>
        <a:srgbClr val="5696D2"/>
      </a:accent2>
      <a:accent3>
        <a:srgbClr val="7B237A"/>
      </a:accent3>
      <a:accent4>
        <a:srgbClr val="EDC22E"/>
      </a:accent4>
      <a:accent5>
        <a:srgbClr val="6D9F40"/>
      </a:accent5>
      <a:accent6>
        <a:srgbClr val="92A8A9"/>
      </a:accent6>
      <a:hlink>
        <a:srgbClr val="0000FF"/>
      </a:hlink>
      <a:folHlink>
        <a:srgbClr val="EDC22E"/>
      </a:folHlink>
    </a:clrScheme>
    <a:fontScheme name="BCC corporate">
      <a:majorFont>
        <a:latin typeface="Arial Nova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C1E7A02-BB87-439E-86FC-FD4921439932}" vid="{7D2F6D88-95A8-410D-9A16-157728559F58}"/>
    </a:ext>
  </a:extLst>
</a:theme>
</file>

<file path=ppt/theme/theme3.xml><?xml version="1.0" encoding="utf-8"?>
<a:theme xmlns:a="http://schemas.openxmlformats.org/drawingml/2006/main" name="RESTART 16:9 Master ">
  <a:themeElements>
    <a:clrScheme name="BCC corporate">
      <a:dk1>
        <a:sysClr val="windowText" lastClr="000000"/>
      </a:dk1>
      <a:lt1>
        <a:sysClr val="window" lastClr="FFFFFF"/>
      </a:lt1>
      <a:dk2>
        <a:srgbClr val="7F7F7F"/>
      </a:dk2>
      <a:lt2>
        <a:srgbClr val="FFFFFF"/>
      </a:lt2>
      <a:accent1>
        <a:srgbClr val="BB151C"/>
      </a:accent1>
      <a:accent2>
        <a:srgbClr val="5696D2"/>
      </a:accent2>
      <a:accent3>
        <a:srgbClr val="7B237A"/>
      </a:accent3>
      <a:accent4>
        <a:srgbClr val="EDC22E"/>
      </a:accent4>
      <a:accent5>
        <a:srgbClr val="6D9F40"/>
      </a:accent5>
      <a:accent6>
        <a:srgbClr val="92A8A9"/>
      </a:accent6>
      <a:hlink>
        <a:srgbClr val="0000FF"/>
      </a:hlink>
      <a:folHlink>
        <a:srgbClr val="EDC22E"/>
      </a:folHlink>
    </a:clrScheme>
    <a:fontScheme name="BCC corporate">
      <a:majorFont>
        <a:latin typeface="Arial Nova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C1E7A02-BB87-439E-86FC-FD4921439932}" vid="{7D2F6D88-95A8-410D-9A16-157728559F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B48C825FA5C34292336F465D36358A" ma:contentTypeVersion="13" ma:contentTypeDescription="Create a new document." ma:contentTypeScope="" ma:versionID="a1905b10c186e2755581674fe8303e3c">
  <xsd:schema xmlns:xsd="http://www.w3.org/2001/XMLSchema" xmlns:xs="http://www.w3.org/2001/XMLSchema" xmlns:p="http://schemas.microsoft.com/office/2006/metadata/properties" xmlns:ns2="55686080-e067-4f21-b561-c6ee9a39ec76" xmlns:ns3="95c7f1fc-af60-4060-8a4f-8fa0e3f0d588" targetNamespace="http://schemas.microsoft.com/office/2006/metadata/properties" ma:root="true" ma:fieldsID="ced8d6605c75dcd802f33201adb385e1" ns2:_="" ns3:_="">
    <xsd:import namespace="55686080-e067-4f21-b561-c6ee9a39ec76"/>
    <xsd:import namespace="95c7f1fc-af60-4060-8a4f-8fa0e3f0d5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86080-e067-4f21-b561-c6ee9a39ec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7eb6393-bae5-439c-9df7-ed1047f922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c7f1fc-af60-4060-8a4f-8fa0e3f0d58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e58980f-b563-40a1-8f5e-4f5e0b59ba50}" ma:internalName="TaxCatchAll" ma:showField="CatchAllData" ma:web="95c7f1fc-af60-4060-8a4f-8fa0e3f0d5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5686080-e067-4f21-b561-c6ee9a39ec76">
      <Terms xmlns="http://schemas.microsoft.com/office/infopath/2007/PartnerControls"/>
    </lcf76f155ced4ddcb4097134ff3c332f>
    <TaxCatchAll xmlns="95c7f1fc-af60-4060-8a4f-8fa0e3f0d58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4F4BEE-EC64-4A74-AE51-1AF20307677D}">
  <ds:schemaRefs>
    <ds:schemaRef ds:uri="55686080-e067-4f21-b561-c6ee9a39ec76"/>
    <ds:schemaRef ds:uri="95c7f1fc-af60-4060-8a4f-8fa0e3f0d5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A6E03D2-F375-46B2-A89A-B3E83DF0526E}">
  <ds:schemaRefs>
    <ds:schemaRef ds:uri="http://purl.org/dc/dcmitype/"/>
    <ds:schemaRef ds:uri="http://schemas.microsoft.com/office/2006/documentManagement/types"/>
    <ds:schemaRef ds:uri="95c7f1fc-af60-4060-8a4f-8fa0e3f0d588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55686080-e067-4f21-b561-c6ee9a39ec7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8E0DDEC-E693-42A7-AD51-19810DA018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Birmingham_City_Council___corp_template_updated_Mar_2021</Template>
  <TotalTime>114</TotalTime>
  <Words>626</Words>
  <Application>Microsoft Office PowerPoint</Application>
  <PresentationFormat>On-screen Show (16:9)</PresentationFormat>
  <Paragraphs>73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Nova</vt:lpstr>
      <vt:lpstr>Arial Nova Light</vt:lpstr>
      <vt:lpstr>AUdimat</vt:lpstr>
      <vt:lpstr>Calibri</vt:lpstr>
      <vt:lpstr>Wingdings</vt:lpstr>
      <vt:lpstr>RESET 16:9 Master </vt:lpstr>
      <vt:lpstr>RESHAPE 16:9 Master </vt:lpstr>
      <vt:lpstr>RESTART 16:9 Master </vt:lpstr>
      <vt:lpstr>Building an effective attendance curriculum</vt:lpstr>
      <vt:lpstr>The fundamental truth</vt:lpstr>
      <vt:lpstr>Simple question - Why should children attend school?</vt:lpstr>
      <vt:lpstr>Rethinking attendance</vt:lpstr>
      <vt:lpstr>Addressing the ‘Why’: The core of the curriculum</vt:lpstr>
      <vt:lpstr>Benefits for all students</vt:lpstr>
      <vt:lpstr>Framework: Trunk, branches and leaves</vt:lpstr>
      <vt:lpstr>Branches</vt:lpstr>
      <vt:lpstr>Leaves</vt:lpstr>
      <vt:lpstr>Power of Peer Connections</vt:lpstr>
      <vt:lpstr>Building on the attendance culture</vt:lpstr>
      <vt:lpstr>Why a curriculum matters</vt:lpstr>
      <vt:lpstr>Key Take Always </vt:lpstr>
    </vt:vector>
  </TitlesOfParts>
  <Company>Service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</dc:title>
  <dc:creator>Dalbir Kaur</dc:creator>
  <cp:keywords>Birmingham City Council</cp:keywords>
  <cp:lastModifiedBy>Beth Gibson</cp:lastModifiedBy>
  <cp:revision>5</cp:revision>
  <dcterms:created xsi:type="dcterms:W3CDTF">2021-03-24T14:08:26Z</dcterms:created>
  <dcterms:modified xsi:type="dcterms:W3CDTF">2025-10-27T09:54:58Z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0x010100ADB48C825FA5C34292336F465D36358A</vt:lpwstr>
  </property>
  <property fmtid="{D5CDD505-2E9C-101B-9397-08002B2CF9AE}" pid="3" name="CloudStatistics_StoryID">
    <vt:lpwstr>704061a4-4bce-4e4e-b312-2fd27e5ffc60</vt:lpwstr>
  </property>
  <property fmtid="{D5CDD505-2E9C-101B-9397-08002B2CF9AE}" pid="4" name="MediaServiceImageTags">
    <vt:lpwstr/>
  </property>
  <property fmtid="{D5CDD505-2E9C-101B-9397-08002B2CF9AE}" pid="5" name="MSIP_Label_a17471b1-27ab-4640-9264-e69a67407ca3_Enabled">
    <vt:lpwstr>true</vt:lpwstr>
  </property>
  <property fmtid="{D5CDD505-2E9C-101B-9397-08002B2CF9AE}" pid="6" name="MSIP_Label_a17471b1-27ab-4640-9264-e69a67407ca3_SetDate">
    <vt:lpwstr>2023-08-14T12:07:23Z</vt:lpwstr>
  </property>
  <property fmtid="{D5CDD505-2E9C-101B-9397-08002B2CF9AE}" pid="7" name="MSIP_Label_a17471b1-27ab-4640-9264-e69a67407ca3_Method">
    <vt:lpwstr>Standard</vt:lpwstr>
  </property>
  <property fmtid="{D5CDD505-2E9C-101B-9397-08002B2CF9AE}" pid="8" name="MSIP_Label_a17471b1-27ab-4640-9264-e69a67407ca3_Name">
    <vt:lpwstr>BCC - OFFICIAL</vt:lpwstr>
  </property>
  <property fmtid="{D5CDD505-2E9C-101B-9397-08002B2CF9AE}" pid="9" name="MSIP_Label_a17471b1-27ab-4640-9264-e69a67407ca3_SiteId">
    <vt:lpwstr>699ace67-d2e4-4bcd-b303-d2bbe2b9bbf1</vt:lpwstr>
  </property>
  <property fmtid="{D5CDD505-2E9C-101B-9397-08002B2CF9AE}" pid="10" name="MSIP_Label_a17471b1-27ab-4640-9264-e69a67407ca3_ActionId">
    <vt:lpwstr>f7027033-fd5f-435e-b699-d9fe7cf21ff4</vt:lpwstr>
  </property>
  <property fmtid="{D5CDD505-2E9C-101B-9397-08002B2CF9AE}" pid="11" name="MSIP_Label_a17471b1-27ab-4640-9264-e69a67407ca3_ContentBits">
    <vt:lpwstr>2</vt:lpwstr>
  </property>
  <property fmtid="{D5CDD505-2E9C-101B-9397-08002B2CF9AE}" pid="12" name="ClassificationContentMarkingFooterLocations">
    <vt:lpwstr>BCC PPT 16\:9 Master :6\1_BCC PPT 16\:9 Healthier:6</vt:lpwstr>
  </property>
  <property fmtid="{D5CDD505-2E9C-101B-9397-08002B2CF9AE}" pid="13" name="ClassificationContentMarkingFooterText">
    <vt:lpwstr>OFFICIAL</vt:lpwstr>
  </property>
</Properties>
</file>