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W Hill" userId="S::david.w.hill@birmingham.gov.uk::4968cc95-25e4-40ae-8041-e1c2c30cd165" providerId="AD" clId="Web-{F8690583-D559-496E-BB02-CF9F4EF7EEBA}"/>
    <pc:docChg chg="mod modMainMaster">
      <pc:chgData name="David W Hill" userId="S::david.w.hill@birmingham.gov.uk::4968cc95-25e4-40ae-8041-e1c2c30cd165" providerId="AD" clId="Web-{F8690583-D559-496E-BB02-CF9F4EF7EEBA}" dt="2026-05-18T08:25:00.182" v="1" actId="33475"/>
      <pc:docMkLst>
        <pc:docMk/>
      </pc:docMkLst>
      <pc:sldMasterChg chg="addSp">
        <pc:chgData name="David W Hill" userId="S::david.w.hill@birmingham.gov.uk::4968cc95-25e4-40ae-8041-e1c2c30cd165" providerId="AD" clId="Web-{F8690583-D559-496E-BB02-CF9F4EF7EEBA}" dt="2026-05-18T08:25:00.182" v="0" actId="33475"/>
        <pc:sldMasterMkLst>
          <pc:docMk/>
          <pc:sldMasterMk cId="2460954070" sldId="2147483660"/>
        </pc:sldMasterMkLst>
        <pc:spChg chg="add">
          <ac:chgData name="David W Hill" userId="S::david.w.hill@birmingham.gov.uk::4968cc95-25e4-40ae-8041-e1c2c30cd165" providerId="AD" clId="Web-{F8690583-D559-496E-BB02-CF9F4EF7EEBA}" dt="2026-05-18T08:25:00.182" v="0" actId="33475"/>
          <ac:spMkLst>
            <pc:docMk/>
            <pc:sldMasterMk cId="2460954070" sldId="2147483660"/>
            <ac:spMk id="8" creationId="{19BA4F40-07C1-92A8-E982-9A91877A35A5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BA4F40-07C1-92A8-E982-9A91877A35A5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836412" y="6642100"/>
            <a:ext cx="5445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ookshelf xmlns="5f1deac7-53a6-4112-86fb-b6e5ba5f2c62">
      <Value>Workforce Development</Value>
    </Bookshelf>
    <TaxCatchAll xmlns="1b42a1d6-030b-4d60-a179-8ceb2398376b" xsi:nil="true"/>
    <Tags xmlns="5f1deac7-53a6-4112-86fb-b6e5ba5f2c62">
      <Value>Communication and Interaction</Value>
      <Value>Cognition and Learning</Value>
      <Value>Sensory and Physical</Value>
      <Value>Social, Emotional, Mental Wellbeing</Value>
    </Tags>
    <Area xmlns="5f1deac7-53a6-4112-86fb-b6e5ba5f2c62">
      <Value>OAG</Value>
    </Area>
    <Phase xmlns="5f1deac7-53a6-4112-86fb-b6e5ba5f2c62">
      <Value>Primary</Value>
      <Value>Secondary</Value>
      <Value>Mainstream</Value>
      <Value>Resource Base</Value>
    </Phase>
    <lcf76f155ced4ddcb4097134ff3c332f xmlns="5f1deac7-53a6-4112-86fb-b6e5ba5f2c62">
      <Terms xmlns="http://schemas.microsoft.com/office/infopath/2007/PartnerControls"/>
    </lcf76f155ced4ddcb4097134ff3c332f>
    <Audience xmlns="5f1deac7-53a6-4112-86fb-b6e5ba5f2c62" xsi:nil="true"/>
    <ContentOwner xmlns="5f1deac7-53a6-4112-86fb-b6e5ba5f2c62">DH</ContentOwner>
    <Comments xmlns="5f1deac7-53a6-4112-86fb-b6e5ba5f2c62" xsi:nil="true"/>
    <ResourceType xmlns="5f1deac7-53a6-4112-86fb-b6e5ba5f2c62">
      <Value>Webinar</Value>
    </ResourceType>
    <Status xmlns="5f1deac7-53a6-4112-86fb-b6e5ba5f2c62">Draft</Status>
    <LastReviewed xmlns="5f1deac7-53a6-4112-86fb-b6e5ba5f2c62">2026-05-17T23:00:00+00:00</LastReviewed>
    <Descritpion xmlns="5f1deac7-53a6-4112-86fb-b6e5ba5f2c62">A pre-recorded webinar for school leaders exploring Birmingham’s OAG Section One, including the ten principles of inclusive practice and approaches to strategic implementation, reflection and whole-school inclusive development.</Descritpion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55818D67A86D4C8559F2DD2F8D264D" ma:contentTypeVersion="21" ma:contentTypeDescription="Create a new document." ma:contentTypeScope="" ma:versionID="2d9513087bd421c681433d03e1abf289">
  <xsd:schema xmlns:xsd="http://www.w3.org/2001/XMLSchema" xmlns:xs="http://www.w3.org/2001/XMLSchema" xmlns:p="http://schemas.microsoft.com/office/2006/metadata/properties" xmlns:ns2="5f1deac7-53a6-4112-86fb-b6e5ba5f2c62" xmlns:ns3="1b42a1d6-030b-4d60-a179-8ceb2398376b" targetNamespace="http://schemas.microsoft.com/office/2006/metadata/properties" ma:root="true" ma:fieldsID="e2448dcde55085ccbe6ac02bf2785a11" ns2:_="" ns3:_="">
    <xsd:import namespace="5f1deac7-53a6-4112-86fb-b6e5ba5f2c62"/>
    <xsd:import namespace="1b42a1d6-030b-4d60-a179-8ceb239837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Area" minOccurs="0"/>
                <xsd:element ref="ns2:Bookshelf" minOccurs="0"/>
                <xsd:element ref="ns2:Comments" minOccurs="0"/>
                <xsd:element ref="ns2:Tags" minOccurs="0"/>
                <xsd:element ref="ns2:Audience" minOccurs="0"/>
                <xsd:element ref="ns2:ResourceType" minOccurs="0"/>
                <xsd:element ref="ns2:Phase" minOccurs="0"/>
                <xsd:element ref="ns2:Status" minOccurs="0"/>
                <xsd:element ref="ns2:ContentOwner" minOccurs="0"/>
                <xsd:element ref="ns2:LastReviewed" minOccurs="0"/>
                <xsd:element ref="ns2:Descritp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1deac7-53a6-4112-86fb-b6e5ba5f2c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7eb6393-bae5-439c-9df7-ed1047f922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Area" ma:index="18" nillable="true" ma:displayName="Window" ma:description="Which room in the house does this resource relate to?" ma:format="Dropdown" ma:internalName="Area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OAG"/>
                    <xsd:enumeration value="Curriculum Pathways"/>
                    <xsd:enumeration value="Inclusive Pathways"/>
                    <xsd:enumeration value="Medical Needs"/>
                    <xsd:enumeration value="Transition"/>
                    <xsd:enumeration value="SEN"/>
                    <xsd:enumeration value="Autism-Friendly"/>
                    <xsd:enumeration value="Wellbeing and Resilience"/>
                    <xsd:enumeration value="Attendance"/>
                    <xsd:enumeration value="EAL"/>
                    <xsd:enumeration value="Inclusion"/>
                    <xsd:enumeration value="N/A"/>
                  </xsd:restriction>
                </xsd:simpleType>
              </xsd:element>
            </xsd:sequence>
          </xsd:extension>
        </xsd:complexContent>
      </xsd:complexType>
    </xsd:element>
    <xsd:element name="Bookshelf" ma:index="19" nillable="true" ma:displayName="Shelf" ma:description="Which shelf in the Inclusion House Digital Library does this sit?" ma:format="Dropdown" ma:internalName="Bookshelf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Showcases"/>
                    <xsd:enumeration value="Guidance and Publications"/>
                    <xsd:enumeration value="Strategic Implementation"/>
                    <xsd:enumeration value="Practitioner Resources"/>
                    <xsd:enumeration value="Workforce Development"/>
                    <xsd:enumeration value="Parent Carers"/>
                    <xsd:enumeration value="N/A"/>
                  </xsd:restriction>
                </xsd:simpleType>
              </xsd:element>
            </xsd:sequence>
          </xsd:extension>
        </xsd:complexContent>
      </xsd:complexType>
    </xsd:element>
    <xsd:element name="Comments" ma:index="20" nillable="true" ma:displayName="Comments" ma:internalName="Comments">
      <xsd:simpleType>
        <xsd:restriction base="dms:Note">
          <xsd:maxLength value="255"/>
        </xsd:restriction>
      </xsd:simpleType>
    </xsd:element>
    <xsd:element name="Tags" ma:index="21" nillable="true" ma:displayName="Area of Need" ma:format="Dropdown" ma:internalName="Tag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ommunication and Interaction"/>
                    <xsd:enumeration value="Cognition and Learning"/>
                    <xsd:enumeration value="Sensory and Physical"/>
                    <xsd:enumeration value="Social, Emotional, Mental Wellbeing"/>
                  </xsd:restriction>
                </xsd:simpleType>
              </xsd:element>
            </xsd:sequence>
          </xsd:extension>
        </xsd:complexContent>
      </xsd:complexType>
    </xsd:element>
    <xsd:element name="Audience" ma:index="22" nillable="true" ma:displayName="Audience" ma:description="Role etc. " ma:format="Dropdown" ma:internalName="Audienc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Governor / Trustee"/>
                    <xsd:enumeration value="Head Teacher"/>
                    <xsd:enumeration value="Senior Leader"/>
                    <xsd:enumeration value="Teacher"/>
                    <xsd:enumeration value="Teaching Assistant"/>
                    <xsd:enumeration value="Key Worker"/>
                    <xsd:enumeration value="Parent Carer"/>
                    <xsd:enumeration value="Pastoral"/>
                    <xsd:enumeration value="SENCo"/>
                  </xsd:restriction>
                </xsd:simpleType>
              </xsd:element>
            </xsd:sequence>
          </xsd:extension>
        </xsd:complexContent>
      </xsd:complexType>
    </xsd:element>
    <xsd:element name="ResourceType" ma:index="23" nillable="true" ma:displayName="Resource" ma:description="i.e. Guidance / Video / Webinar / Template / Showcase / Research" ma:format="Dropdown" ma:internalName="ResourceType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Guidance"/>
                        <xsd:enumeration value="Video"/>
                        <xsd:enumeration value="Webinar"/>
                        <xsd:enumeration value="Template"/>
                        <xsd:enumeration value="Showcase"/>
                        <xsd:enumeration value="Research"/>
                        <xsd:enumeration value="Weblink"/>
                        <xsd:enumeration value="Training - In-person"/>
                        <xsd:enumeration value="Training - Online"/>
                        <xsd:enumeration value="Tool / Support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Phase" ma:index="24" nillable="true" ma:displayName="Phase" ma:description="EY / Primary / Secondary / Post-16" ma:format="Dropdown" ma:internalName="Phase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EY"/>
                        <xsd:enumeration value="Primary"/>
                        <xsd:enumeration value="Secondary"/>
                        <xsd:enumeration value="Post-16"/>
                        <xsd:enumeration value="Mainstream"/>
                        <xsd:enumeration value="Resource Base"/>
                        <xsd:enumeration value="Choice 8"/>
                        <xsd:enumeration value="Special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Status" ma:index="25" nillable="true" ma:displayName="Status" ma:format="Dropdown" ma:internalName="Status">
      <xsd:simpleType>
        <xsd:restriction base="dms:Choice">
          <xsd:enumeration value="Draft"/>
          <xsd:enumeration value="Live"/>
          <xsd:enumeration value="Archived"/>
          <xsd:enumeration value="Choice 4"/>
        </xsd:restriction>
      </xsd:simpleType>
    </xsd:element>
    <xsd:element name="ContentOwner" ma:index="26" nillable="true" ma:displayName="Content Owner" ma:format="Dropdown" ma:internalName="ContentOwner">
      <xsd:simpleType>
        <xsd:restriction base="dms:Choice">
          <xsd:enumeration value="DH"/>
          <xsd:enumeration value="AW"/>
          <xsd:enumeration value="BG"/>
          <xsd:enumeration value="NC"/>
          <xsd:enumeration value="AS"/>
          <xsd:enumeration value="External"/>
        </xsd:restriction>
      </xsd:simpleType>
    </xsd:element>
    <xsd:element name="LastReviewed" ma:index="27" nillable="true" ma:displayName="Last Reviewed" ma:format="DateOnly" ma:internalName="LastReviewed">
      <xsd:simpleType>
        <xsd:restriction base="dms:DateTime"/>
      </xsd:simpleType>
    </xsd:element>
    <xsd:element name="Descritpion" ma:index="28" nillable="true" ma:displayName="Brief description " ma:description="A brief description of the item for the bookshelf entry" ma:format="Dropdown" ma:internalName="Descritpion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42a1d6-030b-4d60-a179-8ceb2398376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9645853-4468-4386-b456-5c6b49bc394f}" ma:internalName="TaxCatchAll" ma:showField="CatchAllData" ma:web="1b42a1d6-030b-4d60-a179-8ceb239837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810D9C8-AEC8-4C83-9EA3-B5854E2CCE19}">
  <ds:schemaRefs>
    <ds:schemaRef ds:uri="http://schemas.microsoft.com/office/2006/metadata/properties"/>
    <ds:schemaRef ds:uri="http://schemas.microsoft.com/office/infopath/2007/PartnerControls"/>
    <ds:schemaRef ds:uri="5f1deac7-53a6-4112-86fb-b6e5ba5f2c62"/>
    <ds:schemaRef ds:uri="1b42a1d6-030b-4d60-a179-8ceb2398376b"/>
  </ds:schemaRefs>
</ds:datastoreItem>
</file>

<file path=customXml/itemProps2.xml><?xml version="1.0" encoding="utf-8"?>
<ds:datastoreItem xmlns:ds="http://schemas.openxmlformats.org/officeDocument/2006/customXml" ds:itemID="{5880ADE0-9F6A-421C-9A15-A4362B1DF9AF}"/>
</file>

<file path=customXml/itemProps3.xml><?xml version="1.0" encoding="utf-8"?>
<ds:datastoreItem xmlns:ds="http://schemas.openxmlformats.org/officeDocument/2006/customXml" ds:itemID="{4A2314F9-ABD9-4923-B536-8B324B605AD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</cp:revision>
  <dcterms:created xsi:type="dcterms:W3CDTF">2026-05-18T08:24:55Z</dcterms:created>
  <dcterms:modified xsi:type="dcterms:W3CDTF">2026-05-18T08:25:00Z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0x010100B555818D67A86D4C8559F2DD2F8D264D</vt:lpwstr>
  </property>
  <property fmtid="{D5CDD505-2E9C-101B-9397-08002B2CF9AE}" pid="3" name="MSIP_Label_a17471b1-27ab-4640-9264-e69a67407ca3_Enabled">
    <vt:lpwstr>true</vt:lpwstr>
  </property>
  <property fmtid="{D5CDD505-2E9C-101B-9397-08002B2CF9AE}" pid="4" name="MSIP_Label_a17471b1-27ab-4640-9264-e69a67407ca3_SetDate">
    <vt:lpwstr>2026-05-18T08:25:00Z</vt:lpwstr>
  </property>
  <property fmtid="{D5CDD505-2E9C-101B-9397-08002B2CF9AE}" pid="5" name="MSIP_Label_a17471b1-27ab-4640-9264-e69a67407ca3_Method">
    <vt:lpwstr>Standard</vt:lpwstr>
  </property>
  <property fmtid="{D5CDD505-2E9C-101B-9397-08002B2CF9AE}" pid="6" name="MSIP_Label_a17471b1-27ab-4640-9264-e69a67407ca3_Name">
    <vt:lpwstr>BCC - OFFICIAL</vt:lpwstr>
  </property>
  <property fmtid="{D5CDD505-2E9C-101B-9397-08002B2CF9AE}" pid="7" name="MSIP_Label_a17471b1-27ab-4640-9264-e69a67407ca3_SiteId">
    <vt:lpwstr>699ace67-d2e4-4bcd-b303-d2bbe2b9bbf1</vt:lpwstr>
  </property>
  <property fmtid="{D5CDD505-2E9C-101B-9397-08002B2CF9AE}" pid="8" name="MSIP_Label_a17471b1-27ab-4640-9264-e69a67407ca3_ActionId">
    <vt:lpwstr>f9413b9e-275d-4e0e-96dc-6ff3a9ab1f29</vt:lpwstr>
  </property>
  <property fmtid="{D5CDD505-2E9C-101B-9397-08002B2CF9AE}" pid="9" name="MSIP_Label_a17471b1-27ab-4640-9264-e69a67407ca3_ContentBits">
    <vt:lpwstr>2</vt:lpwstr>
  </property>
  <property fmtid="{D5CDD505-2E9C-101B-9397-08002B2CF9AE}" pid="10" name="MSIP_Label_a17471b1-27ab-4640-9264-e69a67407ca3_Tag">
    <vt:lpwstr>10, 3, 0, 2</vt:lpwstr>
  </property>
  <property fmtid="{D5CDD505-2E9C-101B-9397-08002B2CF9AE}" pid="11" name="ClassificationContentMarkingFooterLocations">
    <vt:lpwstr>office theme:8</vt:lpwstr>
  </property>
  <property fmtid="{D5CDD505-2E9C-101B-9397-08002B2CF9AE}" pid="12" name="ClassificationContentMarkingFooterText">
    <vt:lpwstr>OFFICIAL</vt:lpwstr>
  </property>
  <property fmtid="{D5CDD505-2E9C-101B-9397-08002B2CF9AE}" pid="13" name="MediaServiceImageTags">
    <vt:lpwstr/>
  </property>
</Properties>
</file>