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56" r:id="rId5"/>
    <p:sldId id="261" r:id="rId6"/>
    <p:sldId id="260" r:id="rId7"/>
    <p:sldId id="259" r:id="rId8"/>
  </p:sldIdLst>
  <p:sldSz cx="6858000" cy="9144000" type="screen4x3"/>
  <p:notesSz cx="666273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DAECD8-B3B1-478D-97F6-77C7AC19110C}" v="17" dt="2024-05-17T13:21:36.4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1" autoAdjust="0"/>
  </p:normalViewPr>
  <p:slideViewPr>
    <p:cSldViewPr>
      <p:cViewPr varScale="1">
        <p:scale>
          <a:sx n="59" d="100"/>
          <a:sy n="59" d="100"/>
        </p:scale>
        <p:origin x="2316" y="7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0819A4-17FC-F044-A490-CF7870772903}" type="datetime1">
              <a:rPr lang="en-GB" smtClean="0"/>
              <a:t>01/10/2024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3488" y="9428163"/>
            <a:ext cx="28876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57B7C-D052-5941-90E1-1CEF7C861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6671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2B1709-F6F6-F54E-9B5A-12E7B657A9F1}" type="datetime1">
              <a:rPr lang="en-GB" smtClean="0"/>
              <a:t>01/10/2024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36750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29238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3488" y="9428163"/>
            <a:ext cx="28876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8A00B-843C-2C45-8829-FF7A95B5A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3176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38A00B-843C-2C45-8829-FF7A95B5A0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159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A3B1-550A-3241-8530-9AE6B89F60FF}" type="datetime1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D331-85AE-4055-AF53-C1A44A4A4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083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11AB-A9B4-A146-A19B-40CCD941AA62}" type="datetime1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D331-85AE-4055-AF53-C1A44A4A4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027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44DB7-E629-D54A-A721-5A8FA8692333}" type="datetime1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D331-85AE-4055-AF53-C1A44A4A4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3116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B1C7D-7084-5344-B806-57274DADF73C}" type="datetime1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D331-85AE-4055-AF53-C1A44A4A4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240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B12C1-3B9D-9349-842F-91BCA453E7E2}" type="datetime1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D331-85AE-4055-AF53-C1A44A4A4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227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759A-B7A6-3746-9B4D-B30A09BC44E1}" type="datetime1">
              <a:rPr lang="en-GB" smtClean="0"/>
              <a:t>01/10/2024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D331-85AE-4055-AF53-C1A44A4A4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234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67A77-3537-2E48-8AF0-F3BD1262C77D}" type="datetime1">
              <a:rPr lang="en-GB" smtClean="0"/>
              <a:t>01/10/2024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D331-85AE-4055-AF53-C1A44A4A4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90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ED4A0-D3FC-2C44-9B84-7653C48B08A4}" type="datetime1">
              <a:rPr lang="en-GB" smtClean="0"/>
              <a:t>01/10/2024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D331-85AE-4055-AF53-C1A44A4A4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766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082E-6371-EA41-AE59-0F8F59C2A5A9}" type="datetime1">
              <a:rPr lang="en-GB" smtClean="0"/>
              <a:t>01/10/2024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D331-85AE-4055-AF53-C1A44A4A4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824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25392-BA90-E549-A002-88CC354420BE}" type="datetime1">
              <a:rPr lang="en-GB" smtClean="0"/>
              <a:t>01/10/2024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D331-85AE-4055-AF53-C1A44A4A4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499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7E9B-5BD5-8D44-83FB-2F07BECE1516}" type="datetime1">
              <a:rPr lang="en-GB" smtClean="0"/>
              <a:t>01/10/2024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D331-85AE-4055-AF53-C1A44A4A4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427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99234-A62B-1C42-9042-08A6402DD81E}" type="datetime1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FD331-85AE-4055-AF53-C1A44A4A4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017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234568" y="8964488"/>
            <a:ext cx="6218768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77938" y="2771800"/>
            <a:ext cx="6226197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en-GB" sz="1200" b="1" dirty="0"/>
          </a:p>
          <a:p>
            <a:endParaRPr lang="en-GB" sz="1200" b="1" dirty="0"/>
          </a:p>
          <a:p>
            <a:endParaRPr lang="en-GB" sz="1200" b="1" dirty="0"/>
          </a:p>
          <a:p>
            <a:endParaRPr lang="en-GB" sz="1200" b="1" dirty="0"/>
          </a:p>
          <a:p>
            <a:endParaRPr lang="en-GB" sz="1200" b="1" dirty="0"/>
          </a:p>
          <a:p>
            <a:endParaRPr lang="en-GB" sz="1200" b="1" dirty="0"/>
          </a:p>
          <a:p>
            <a:endParaRPr lang="en-GB" sz="1200" b="1" dirty="0"/>
          </a:p>
          <a:p>
            <a:r>
              <a:rPr lang="en-GB" sz="1200" b="1" dirty="0"/>
              <a:t>	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4568" y="755576"/>
            <a:ext cx="1919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/>
              <a:t>Epilepsy Care Plan</a:t>
            </a:r>
            <a:endParaRPr lang="en-GB" b="1" dirty="0"/>
          </a:p>
          <a:p>
            <a:r>
              <a:rPr lang="en-GB" dirty="0"/>
              <a:t> 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22078"/>
              </p:ext>
            </p:extLst>
          </p:nvPr>
        </p:nvGraphicFramePr>
        <p:xfrm>
          <a:off x="277938" y="1115616"/>
          <a:ext cx="6247406" cy="914400"/>
        </p:xfrm>
        <a:graphic>
          <a:graphicData uri="http://schemas.openxmlformats.org/drawingml/2006/table">
            <a:tbl>
              <a:tblPr firstRow="1" firstCol="1" bandRow="1"/>
              <a:tblGrid>
                <a:gridCol w="2969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8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Child’s Name</a:t>
                      </a:r>
                      <a:endParaRPr lang="en-GB" sz="1200" b="0" dirty="0"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NHS</a:t>
                      </a:r>
                      <a:r>
                        <a:rPr lang="en-GB" sz="1100" b="0" baseline="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Number</a:t>
                      </a:r>
                      <a:endParaRPr lang="en-GB" sz="1200" b="0" dirty="0"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Date of birth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endParaRPr lang="en-GB" sz="1200" b="0" i="0" u="none" strike="noStrike" noProof="0" dirty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Emergency contact details</a:t>
                      </a:r>
                      <a:r>
                        <a:rPr lang="en-GB" sz="1100" b="0" baseline="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-Parent/carer</a:t>
                      </a:r>
                      <a:endParaRPr lang="en-GB" sz="1100" b="0" dirty="0"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Emergency</a:t>
                      </a:r>
                      <a:r>
                        <a:rPr lang="en-GB" sz="1100" b="0" baseline="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contact details- Parent/ carer</a:t>
                      </a:r>
                      <a:endParaRPr lang="en-GB" sz="1100" b="0" dirty="0"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77938" y="7733237"/>
            <a:ext cx="6247406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/>
              <a:t>Do they have emergency medication?                 YES                      NO             </a:t>
            </a:r>
            <a:r>
              <a:rPr lang="en-GB" sz="1200" dirty="0"/>
              <a:t>If yes, please turn over </a:t>
            </a:r>
            <a:endParaRPr lang="en-GB" sz="1200" b="1" dirty="0"/>
          </a:p>
        </p:txBody>
      </p:sp>
      <p:sp>
        <p:nvSpPr>
          <p:cNvPr id="2" name="Rectangle 1"/>
          <p:cNvSpPr/>
          <p:nvPr/>
        </p:nvSpPr>
        <p:spPr>
          <a:xfrm>
            <a:off x="3645024" y="7772797"/>
            <a:ext cx="216024" cy="19787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581128" y="7772798"/>
            <a:ext cx="216024" cy="1978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274494"/>
              </p:ext>
            </p:extLst>
          </p:nvPr>
        </p:nvGraphicFramePr>
        <p:xfrm>
          <a:off x="277938" y="8055808"/>
          <a:ext cx="6247406" cy="548640"/>
        </p:xfrm>
        <a:graphic>
          <a:graphicData uri="http://schemas.openxmlformats.org/drawingml/2006/table">
            <a:tbl>
              <a:tblPr firstRow="1" firstCol="1" bandRow="1"/>
              <a:tblGrid>
                <a:gridCol w="2969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8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+mj-lt"/>
                          <a:ea typeface="MS Mincho"/>
                          <a:cs typeface="Times New Roman"/>
                        </a:rPr>
                        <a:t>Parents</a:t>
                      </a:r>
                      <a:r>
                        <a:rPr lang="en-GB" sz="1200" b="0" baseline="0" dirty="0">
                          <a:effectLst/>
                          <a:latin typeface="+mj-lt"/>
                          <a:ea typeface="MS Mincho"/>
                          <a:cs typeface="Times New Roman"/>
                        </a:rPr>
                        <a:t> signature</a:t>
                      </a:r>
                      <a:endParaRPr lang="en-GB" sz="1200" b="0" dirty="0">
                        <a:effectLst/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j-lt"/>
                          <a:ea typeface="MS Mincho"/>
                          <a:cs typeface="Times New Roman"/>
                        </a:rPr>
                        <a:t>Print</a:t>
                      </a:r>
                      <a:r>
                        <a:rPr lang="en-GB" sz="1100" baseline="0" dirty="0">
                          <a:effectLst/>
                          <a:latin typeface="+mj-lt"/>
                          <a:ea typeface="MS Mincho"/>
                          <a:cs typeface="Times New Roman"/>
                        </a:rPr>
                        <a:t> name</a:t>
                      </a:r>
                      <a:r>
                        <a:rPr lang="en-GB" sz="1100" dirty="0">
                          <a:effectLst/>
                          <a:latin typeface="+mj-lt"/>
                          <a:ea typeface="MS Mincho"/>
                          <a:cs typeface="Times New Roman"/>
                        </a:rPr>
                        <a:t> </a:t>
                      </a:r>
                      <a:endParaRPr lang="en-GB" sz="1200" dirty="0">
                        <a:effectLst/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+mj-lt"/>
                          <a:ea typeface="MS Mincho"/>
                          <a:cs typeface="Times New Roman"/>
                        </a:rPr>
                        <a:t>Nurse’s signature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j-lt"/>
                          <a:ea typeface="MS Mincho"/>
                          <a:cs typeface="Times New Roman"/>
                        </a:rPr>
                        <a:t>Print name </a:t>
                      </a:r>
                      <a:endParaRPr lang="en-GB" sz="1200" dirty="0">
                        <a:effectLst/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Date developed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Review date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103845"/>
              </p:ext>
            </p:extLst>
          </p:nvPr>
        </p:nvGraphicFramePr>
        <p:xfrm>
          <a:off x="277938" y="2238400"/>
          <a:ext cx="6247406" cy="533400"/>
        </p:xfrm>
        <a:graphic>
          <a:graphicData uri="http://schemas.openxmlformats.org/drawingml/2006/table">
            <a:tbl>
              <a:tblPr firstRow="1" firstCol="1" bandRow="1"/>
              <a:tblGrid>
                <a:gridCol w="2969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8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b="0" dirty="0"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 </a:t>
                      </a:r>
                      <a:endParaRPr lang="en-GB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 b="0" dirty="0"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 </a:t>
                      </a:r>
                      <a:endParaRPr lang="en-GB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 b="0" dirty="0"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04664" y="1979712"/>
            <a:ext cx="61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Care settings and other professionals to use this plan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98487" y="777062"/>
            <a:ext cx="926857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800" dirty="0"/>
              <a:t>Version 2024</a:t>
            </a:r>
          </a:p>
          <a:p>
            <a:r>
              <a:rPr lang="en-US" sz="800" dirty="0"/>
              <a:t>Review date 2025</a:t>
            </a:r>
            <a:endParaRPr lang="en-US" sz="800" dirty="0">
              <a:cs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6096" y="8595156"/>
            <a:ext cx="6041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/>
              <a:t>Made in collaboration with: 	</a:t>
            </a:r>
          </a:p>
          <a:p>
            <a:r>
              <a:rPr lang="en-GB" sz="900" b="1" dirty="0"/>
              <a:t>West Midlands Paediatric Epilepsy Nurse Network West Midlands Community Paediatric Nurse Epilepsy Interest Group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21796" y="8549663"/>
            <a:ext cx="1379612" cy="486833"/>
          </a:xfrm>
        </p:spPr>
        <p:txBody>
          <a:bodyPr/>
          <a:lstStyle/>
          <a:p>
            <a:r>
              <a:rPr lang="en-GB" dirty="0"/>
              <a:t>1/4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078641"/>
              </p:ext>
            </p:extLst>
          </p:nvPr>
        </p:nvGraphicFramePr>
        <p:xfrm>
          <a:off x="277938" y="2858616"/>
          <a:ext cx="6247406" cy="3688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61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1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61921">
                <a:tc gridSpan="2"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What do _________ seizures look like?</a:t>
                      </a:r>
                    </a:p>
                    <a:p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(Seizure two)</a:t>
                      </a:r>
                    </a:p>
                    <a:p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1200" dirty="0"/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244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/>
                        <a:t>What happens before and after?</a:t>
                      </a:r>
                    </a:p>
                    <a:p>
                      <a:endParaRPr lang="en-GB" sz="1200" dirty="0"/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391">
                <a:tc>
                  <a:txBody>
                    <a:bodyPr/>
                    <a:lstStyle/>
                    <a:p>
                      <a:r>
                        <a:rPr lang="en-GB" sz="1200" b="1" dirty="0"/>
                        <a:t>How long do they usually last?</a:t>
                      </a:r>
                      <a:endParaRPr lang="en-GB" sz="1200" dirty="0"/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/>
                        <a:t> Any triggers?</a:t>
                      </a:r>
                      <a:endParaRPr lang="en-GB" sz="1200" dirty="0"/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6839">
                <a:tc gridSpan="2">
                  <a:txBody>
                    <a:bodyPr/>
                    <a:lstStyle/>
                    <a:p>
                      <a:r>
                        <a:rPr lang="en-GB" sz="1200" b="1" dirty="0"/>
                        <a:t>Usual recovery time and intervention?</a:t>
                      </a:r>
                    </a:p>
                    <a:p>
                      <a:endParaRPr lang="en-GB" sz="1200" b="1" dirty="0"/>
                    </a:p>
                    <a:p>
                      <a:r>
                        <a:rPr lang="en-US" sz="1200" dirty="0"/>
                        <a:t>Comfort and reassure. _______may be tired and need to sleep. If required- Provide basic first aid and make environment safe, put ________ in recovery position and maintain air way.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550618"/>
              </p:ext>
            </p:extLst>
          </p:nvPr>
        </p:nvGraphicFramePr>
        <p:xfrm>
          <a:off x="277938" y="6613907"/>
          <a:ext cx="6247406" cy="1054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9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8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606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</a:rPr>
                        <a:t>When to call for an ambulance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765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1" dirty="0"/>
                        <a:t>If the child has injured themselves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1" dirty="0"/>
                        <a:t>If it is the child’s first seizure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469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1" dirty="0"/>
                        <a:t>If concerned 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100" b="1" dirty="0"/>
                        <a:t>If the seizure is different to usual their seizure</a:t>
                      </a: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197">
                <a:tc gridSpan="2">
                  <a:txBody>
                    <a:bodyPr/>
                    <a:lstStyle/>
                    <a:p>
                      <a:pPr marL="171450" marR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100" b="1" dirty="0"/>
                        <a:t>If the seizure lasts on longer than 5 minutes and there is no emergency medication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93C8C297-E5FD-6051-441A-9368BB3047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001" y="118753"/>
            <a:ext cx="636823" cy="6368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DAFB56-D842-41D7-87EE-F73495558C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631" y="134357"/>
            <a:ext cx="2451100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64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6632" y="738761"/>
            <a:ext cx="6218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/>
              <a:t>Emergency Medication </a:t>
            </a:r>
            <a:r>
              <a:rPr lang="en-GB" b="1" dirty="0"/>
              <a:t>Care Plan- </a:t>
            </a:r>
            <a:r>
              <a:rPr lang="en-GB" sz="1400" b="1" dirty="0"/>
              <a:t>if not applicable please cross off</a:t>
            </a:r>
            <a:r>
              <a:rPr lang="en-GB" b="1" dirty="0"/>
              <a:t> </a:t>
            </a:r>
            <a:endParaRPr lang="en-GB" sz="1600" b="1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234568" y="8964488"/>
            <a:ext cx="6218768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34566" y="3957027"/>
            <a:ext cx="6476527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200" b="1" dirty="0"/>
              <a:t>When to call for an ambulance: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200" dirty="0"/>
              <a:t>If it is the </a:t>
            </a:r>
            <a:r>
              <a:rPr lang="en-GB" sz="1200" b="1" u="sng" dirty="0"/>
              <a:t>first time</a:t>
            </a:r>
            <a:r>
              <a:rPr lang="en-GB" sz="1200" b="1" dirty="0"/>
              <a:t> </a:t>
            </a:r>
            <a:r>
              <a:rPr lang="en-GB" sz="1200" dirty="0"/>
              <a:t>giving the rescue medication to this child in this setting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200" dirty="0"/>
              <a:t>If the </a:t>
            </a:r>
            <a:r>
              <a:rPr lang="en-GB" sz="1200" b="1" u="sng" dirty="0"/>
              <a:t>seizure has not stopped</a:t>
            </a:r>
            <a:r>
              <a:rPr lang="en-GB" sz="1200" b="1" dirty="0"/>
              <a:t> </a:t>
            </a:r>
            <a:r>
              <a:rPr lang="en-GB" sz="1200" dirty="0"/>
              <a:t>after 5 minutes following administration of Buccal midazolam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200" b="1" u="sng" dirty="0"/>
              <a:t>If concerned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96097" y="1691680"/>
            <a:ext cx="6545272" cy="1405513"/>
            <a:chOff x="197374" y="1691680"/>
            <a:chExt cx="6327971" cy="1405513"/>
          </a:xfrm>
        </p:grpSpPr>
        <p:sp>
          <p:nvSpPr>
            <p:cNvPr id="5" name="TextBox 4"/>
            <p:cNvSpPr txBox="1"/>
            <p:nvPr/>
          </p:nvSpPr>
          <p:spPr>
            <a:xfrm>
              <a:off x="197374" y="1691680"/>
              <a:ext cx="6327971" cy="14055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en-GB" sz="1200" b="1" dirty="0"/>
                <a:t>DOSE TO BE ADMINISTERED:  ONE                           PRE-FILLED ORAL SYRINGE of BUCCAL MIDAZOLAM </a:t>
              </a:r>
            </a:p>
            <a:p>
              <a:pPr>
                <a:spcBef>
                  <a:spcPts val="400"/>
                </a:spcBef>
              </a:pPr>
              <a:r>
                <a:rPr lang="en-GB" sz="1200" dirty="0"/>
                <a:t>ROUTE: BUCCAL </a:t>
              </a:r>
              <a:r>
                <a:rPr lang="en-GB" sz="800" dirty="0"/>
                <a:t>(between a cheek and gum)</a:t>
              </a:r>
              <a:endParaRPr lang="en-GB" sz="1200" dirty="0"/>
            </a:p>
            <a:p>
              <a:pPr>
                <a:spcBef>
                  <a:spcPts val="400"/>
                </a:spcBef>
              </a:pPr>
              <a:r>
                <a:rPr lang="en-GB" sz="1200" dirty="0"/>
                <a:t>To be given if has generalised tonic clonic seizure lasting longer than:______  minutes</a:t>
              </a:r>
            </a:p>
            <a:p>
              <a:pPr>
                <a:spcBef>
                  <a:spcPts val="400"/>
                </a:spcBef>
              </a:pPr>
              <a:r>
                <a:rPr lang="en-GB" sz="1200" dirty="0"/>
                <a:t>Other circumstances to give a dose of Buccal Midazolam (e.g. other seizure types or cluster seizures) ___________________________________________________________________________________</a:t>
              </a:r>
            </a:p>
            <a:p>
              <a:pPr>
                <a:spcBef>
                  <a:spcPts val="400"/>
                </a:spcBef>
              </a:pPr>
              <a:r>
                <a:rPr lang="en-US" sz="1200" dirty="0"/>
                <a:t>If no effect after 5 minutes following administration of Buccal Midazolam- </a:t>
              </a:r>
              <a:r>
                <a:rPr lang="en-US" sz="1200" b="1" dirty="0"/>
                <a:t>call 999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417920" y="1691680"/>
              <a:ext cx="777617" cy="2769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algn="r"/>
              <a:r>
                <a:rPr lang="en-GB" sz="1200" b="1" dirty="0"/>
                <a:t>mg</a:t>
              </a:r>
              <a:endParaRPr lang="en-US" sz="1200" b="1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34566" y="6156176"/>
            <a:ext cx="63126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Please note the time that the medication has been given to pass on to emergency services or parents</a:t>
            </a:r>
            <a:endParaRPr lang="en-US" sz="1100" b="1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835727"/>
              </p:ext>
            </p:extLst>
          </p:nvPr>
        </p:nvGraphicFramePr>
        <p:xfrm>
          <a:off x="196097" y="8028384"/>
          <a:ext cx="6514996" cy="548640"/>
        </p:xfrm>
        <a:graphic>
          <a:graphicData uri="http://schemas.openxmlformats.org/drawingml/2006/table">
            <a:tbl>
              <a:tblPr firstRow="1" firstCol="1" bandRow="1"/>
              <a:tblGrid>
                <a:gridCol w="3096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8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Parents</a:t>
                      </a:r>
                      <a:r>
                        <a:rPr lang="en-GB" sz="1200" b="0" baseline="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signature</a:t>
                      </a:r>
                      <a:endParaRPr lang="en-GB" sz="1200" b="0" dirty="0"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/>
                          <a:ea typeface="MS Mincho"/>
                          <a:cs typeface="Calibri"/>
                        </a:rPr>
                        <a:t> Print</a:t>
                      </a:r>
                      <a:r>
                        <a:rPr lang="en-GB" sz="1100" baseline="0" dirty="0">
                          <a:effectLst/>
                          <a:latin typeface="Calibri"/>
                          <a:ea typeface="MS Mincho"/>
                          <a:cs typeface="Calibri"/>
                        </a:rPr>
                        <a:t> name</a:t>
                      </a:r>
                      <a:endParaRPr lang="en-GB" sz="1200" dirty="0">
                        <a:effectLst/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Nurse’s signature (Designation)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/>
                          <a:ea typeface="MS Mincho"/>
                          <a:cs typeface="Calibri"/>
                        </a:rPr>
                        <a:t> Print name</a:t>
                      </a:r>
                      <a:endParaRPr lang="en-GB" sz="1200" dirty="0">
                        <a:effectLst/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Date developed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Annual</a:t>
                      </a:r>
                      <a:r>
                        <a:rPr lang="en-GB" sz="1200" baseline="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r</a:t>
                      </a:r>
                      <a:r>
                        <a:rPr lang="en-GB" sz="12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eview date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42919"/>
              </p:ext>
            </p:extLst>
          </p:nvPr>
        </p:nvGraphicFramePr>
        <p:xfrm>
          <a:off x="196097" y="6446092"/>
          <a:ext cx="6514995" cy="14382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54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55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STEP</a:t>
                      </a:r>
                      <a:endParaRPr lang="en-GB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  <a:ea typeface="+mn-ea"/>
                          <a:cs typeface="+mn-cs"/>
                        </a:rPr>
                        <a:t>HOW</a:t>
                      </a:r>
                      <a:r>
                        <a:rPr lang="en-GB" sz="10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TO ADMINISTER BUCCAL MIDAZOLAM</a:t>
                      </a:r>
                      <a:endParaRPr lang="en-GB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4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</a:t>
                      </a:r>
                      <a:endParaRPr lang="en-GB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Take one plastic tube,</a:t>
                      </a:r>
                      <a:r>
                        <a:rPr lang="en-GB" sz="1000" baseline="0" dirty="0">
                          <a:effectLst/>
                        </a:rPr>
                        <a:t> break the seal (if there is one) and pull the cap off. Take the syringe out of the tube</a:t>
                      </a:r>
                      <a:endParaRPr lang="en-GB" sz="1000" dirty="0">
                        <a:effectLst/>
                      </a:endParaRPr>
                    </a:p>
                  </a:txBody>
                  <a:tcPr marL="68580" marR="68580" marT="0" marB="0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5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2</a:t>
                      </a:r>
                      <a:endParaRPr lang="en-GB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Remove</a:t>
                      </a:r>
                      <a:r>
                        <a:rPr lang="en-GB" sz="1000" baseline="0" dirty="0">
                          <a:effectLst/>
                        </a:rPr>
                        <a:t> the syringe cap and dispose of it safely</a:t>
                      </a:r>
                      <a:endParaRPr lang="en-GB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91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3</a:t>
                      </a:r>
                      <a:endParaRPr lang="en-GB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Gently</a:t>
                      </a:r>
                      <a:r>
                        <a:rPr lang="en-GB" sz="1000" baseline="0" dirty="0">
                          <a:effectLst/>
                        </a:rPr>
                        <a:t> insert the syringe in the space between the inside of the cheek and the lower gum (buccal cavity)</a:t>
                      </a:r>
                      <a:endParaRPr lang="en-GB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891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4</a:t>
                      </a:r>
                      <a:endParaRPr lang="en-GB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Slowly</a:t>
                      </a:r>
                      <a:r>
                        <a:rPr lang="en-GB" sz="1000" baseline="0" dirty="0">
                          <a:effectLst/>
                        </a:rPr>
                        <a:t> press the syringe plunger to release the whole amount of the buccal midazolam into the side of the mouth </a:t>
                      </a:r>
                      <a:endParaRPr lang="en-GB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891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5</a:t>
                      </a:r>
                      <a:endParaRPr lang="en-GB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Remove</a:t>
                      </a:r>
                      <a:r>
                        <a:rPr lang="en-GB" sz="1000" baseline="0" dirty="0">
                          <a:effectLst/>
                        </a:rPr>
                        <a:t> the syringe from the child’s mouth, keep the empty syringe to give to a doctor or paramedic so they know what dose has been given</a:t>
                      </a: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233749"/>
              </p:ext>
            </p:extLst>
          </p:nvPr>
        </p:nvGraphicFramePr>
        <p:xfrm>
          <a:off x="196097" y="1115616"/>
          <a:ext cx="6558186" cy="548640"/>
        </p:xfrm>
        <a:graphic>
          <a:graphicData uri="http://schemas.openxmlformats.org/drawingml/2006/table">
            <a:tbl>
              <a:tblPr firstRow="1" firstCol="1" bandRow="1"/>
              <a:tblGrid>
                <a:gridCol w="30949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3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Child’s Name</a:t>
                      </a:r>
                      <a:endParaRPr lang="en-GB" sz="1200" b="0" dirty="0"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NHS</a:t>
                      </a:r>
                      <a:r>
                        <a:rPr lang="en-GB" sz="1100" b="0" baseline="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Number</a:t>
                      </a:r>
                      <a:endParaRPr lang="en-GB" sz="1200" b="0" dirty="0"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Date of birth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endParaRPr lang="en-GB" sz="1200" b="0" i="0" u="none" strike="noStrike" noProof="0" dirty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5877272" y="777062"/>
            <a:ext cx="98204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/>
              <a:t>Version 2024</a:t>
            </a:r>
          </a:p>
          <a:p>
            <a:r>
              <a:rPr lang="en-US" sz="800" dirty="0"/>
              <a:t>Review date 2025</a:t>
            </a:r>
            <a:endParaRPr lang="en-US" sz="800" dirty="0">
              <a:cs typeface="Calibri"/>
            </a:endParaRPr>
          </a:p>
        </p:txBody>
      </p:sp>
      <p:sp>
        <p:nvSpPr>
          <p:cNvPr id="28" name="Footer Placeholder 4"/>
          <p:cNvSpPr txBox="1">
            <a:spLocks/>
          </p:cNvSpPr>
          <p:nvPr/>
        </p:nvSpPr>
        <p:spPr>
          <a:xfrm>
            <a:off x="6311005" y="8604448"/>
            <a:ext cx="432048" cy="36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2/4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96096" y="8595156"/>
            <a:ext cx="6041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/>
              <a:t>Made in collaboration with: 	</a:t>
            </a:r>
          </a:p>
          <a:p>
            <a:r>
              <a:rPr lang="en-GB" sz="900" b="1" dirty="0"/>
              <a:t>West Midlands Paediatric Epilepsy Nurse Network West Midlands Community Paediatric Nurse Epilepsy Interest Group</a:t>
            </a:r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437270"/>
              </p:ext>
            </p:extLst>
          </p:nvPr>
        </p:nvGraphicFramePr>
        <p:xfrm>
          <a:off x="183180" y="4788024"/>
          <a:ext cx="6548030" cy="153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48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42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Has the child been prescribed a second dose?               YES</a:t>
                      </a:r>
                      <a:r>
                        <a:rPr lang="en-GB" sz="1400" baseline="0" dirty="0">
                          <a:solidFill>
                            <a:schemeClr val="tx1"/>
                          </a:solidFill>
                        </a:rPr>
                        <a:t>          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           NO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9691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/>
                        <a:t>Second dose for same seizure: </a:t>
                      </a:r>
                      <a:r>
                        <a:rPr lang="en-GB" sz="1200" b="1" dirty="0"/>
                        <a:t>ONLY</a:t>
                      </a:r>
                      <a:r>
                        <a:rPr lang="en-GB" sz="1200" dirty="0"/>
                        <a:t> if specified by the child’s consultant. </a:t>
                      </a:r>
                      <a:r>
                        <a:rPr lang="en-GB" sz="1200" b="1" dirty="0"/>
                        <a:t>ALWAYS</a:t>
                      </a:r>
                      <a:r>
                        <a:rPr lang="en-GB" sz="1200" dirty="0"/>
                        <a:t> call an ambulance.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dirty="0"/>
                        <a:t>DOSE TO BE ADMINISTERED:  ONE                        </a:t>
                      </a:r>
                      <a:r>
                        <a:rPr lang="en-GB" sz="1200" b="1" baseline="0" dirty="0"/>
                        <a:t> </a:t>
                      </a:r>
                      <a:r>
                        <a:rPr lang="en-GB" sz="1200" b="1" dirty="0"/>
                        <a:t> PRE-FILLED ORAL SYRINGE OF BUCCAL MIDAZOLAM 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/>
                        <a:t>Administer </a:t>
                      </a:r>
                      <a:r>
                        <a:rPr lang="en-GB" sz="1200" dirty="0" err="1"/>
                        <a:t>after_______minutes</a:t>
                      </a:r>
                      <a:r>
                        <a:rPr lang="en-GB" sz="1200" dirty="0"/>
                        <a:t> from first dose if seizures show no signs of resolving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/>
                        <a:t>Child is </a:t>
                      </a:r>
                      <a:r>
                        <a:rPr lang="en-GB" sz="1200" b="1" dirty="0"/>
                        <a:t>ONLY</a:t>
                      </a:r>
                      <a:r>
                        <a:rPr lang="en-GB" sz="1200" dirty="0"/>
                        <a:t> able to have 2 doses of Buccal midazolam in 24 hours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2467066" y="5337026"/>
            <a:ext cx="804320" cy="27699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/>
              <a:t>mg</a:t>
            </a:r>
            <a:endParaRPr lang="en-US" sz="1200" b="1" dirty="0"/>
          </a:p>
        </p:txBody>
      </p:sp>
      <p:sp>
        <p:nvSpPr>
          <p:cNvPr id="32" name="Rectangle 31"/>
          <p:cNvSpPr/>
          <p:nvPr/>
        </p:nvSpPr>
        <p:spPr>
          <a:xfrm>
            <a:off x="5029507" y="4860032"/>
            <a:ext cx="199693" cy="1798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>
            <a:off x="6165304" y="4860032"/>
            <a:ext cx="199693" cy="1798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68B80337-49BA-3180-C0A4-5593A5EE2705}"/>
              </a:ext>
            </a:extLst>
          </p:cNvPr>
          <p:cNvSpPr txBox="1"/>
          <p:nvPr/>
        </p:nvSpPr>
        <p:spPr>
          <a:xfrm>
            <a:off x="196528" y="3169875"/>
            <a:ext cx="6545272" cy="78235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u="sng" dirty="0"/>
              <a:t>DOSES IN 24HRS FOR ADDITIONAL SEIZURES</a:t>
            </a:r>
          </a:p>
          <a:p>
            <a:pPr algn="ctr"/>
            <a:r>
              <a:rPr lang="en-US" sz="1100" dirty="0"/>
              <a:t>Child can have </a:t>
            </a:r>
            <a:r>
              <a:rPr lang="en-US" sz="1100" b="1" dirty="0"/>
              <a:t>2 Doses </a:t>
            </a:r>
            <a:r>
              <a:rPr lang="en-US" sz="1100" dirty="0"/>
              <a:t>of Midazolam for a </a:t>
            </a:r>
            <a:r>
              <a:rPr lang="en-US" sz="1100" b="1" u="sng" dirty="0"/>
              <a:t>separate</a:t>
            </a:r>
            <a:r>
              <a:rPr lang="en-US" sz="1100" dirty="0"/>
              <a:t> seizure in a 24hr period. </a:t>
            </a:r>
          </a:p>
          <a:p>
            <a:pPr algn="ctr"/>
            <a:r>
              <a:rPr lang="en-US" sz="1100" dirty="0"/>
              <a:t>There must be a gap of </a:t>
            </a:r>
            <a:r>
              <a:rPr lang="en-US" sz="1100" b="1" dirty="0"/>
              <a:t>6 Hours </a:t>
            </a:r>
            <a:r>
              <a:rPr lang="en-US" sz="1100" dirty="0"/>
              <a:t>between doses before an additional dose of Midazolam is given. </a:t>
            </a:r>
          </a:p>
          <a:p>
            <a:pPr algn="ctr"/>
            <a:r>
              <a:rPr lang="en-US" sz="1100" b="1" dirty="0"/>
              <a:t>IF MORE THAN ONE DOSE IS USED IN 24HRS TO CALL 999 FOR REVIEW. </a:t>
            </a:r>
            <a:endParaRPr lang="en-GB" sz="1100" b="1" i="1" u="sng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673B09-530A-B93F-C15C-E4EB39BECD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001" y="118753"/>
            <a:ext cx="636823" cy="63682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B9FA049-1875-0556-4699-5F4947F7BB02}"/>
              </a:ext>
            </a:extLst>
          </p:cNvPr>
          <p:cNvSpPr txBox="1"/>
          <p:nvPr/>
        </p:nvSpPr>
        <p:spPr>
          <a:xfrm>
            <a:off x="404664" y="118753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Logo</a:t>
            </a:r>
          </a:p>
        </p:txBody>
      </p:sp>
    </p:spTree>
    <p:extLst>
      <p:ext uri="{BB962C8B-B14F-4D97-AF65-F5344CB8AC3E}">
        <p14:creationId xmlns:p14="http://schemas.microsoft.com/office/powerpoint/2010/main" val="1088094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306576" y="8964488"/>
            <a:ext cx="6218768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99147" y="1091516"/>
            <a:ext cx="622619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Epilepsy is one of the most common neurological conditions. 1 in 200 people have a diagnosis of epilepsy. It causes recurrent seizures which are a result of abnormal electrical bursts of activity in the brain. There are many different types of epilepsy.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4568" y="827584"/>
            <a:ext cx="3914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u="sng" dirty="0"/>
              <a:t>Epilepsy- First Aid and General information</a:t>
            </a:r>
            <a:endParaRPr lang="en-GB" sz="1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10994" y="5421652"/>
            <a:ext cx="62659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100" dirty="0"/>
          </a:p>
        </p:txBody>
      </p:sp>
      <p:sp>
        <p:nvSpPr>
          <p:cNvPr id="2" name="TextBox 1"/>
          <p:cNvSpPr txBox="1"/>
          <p:nvPr/>
        </p:nvSpPr>
        <p:spPr>
          <a:xfrm>
            <a:off x="292617" y="1619672"/>
            <a:ext cx="6290776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100" b="1" dirty="0"/>
              <a:t>During a seizure what to be aware of-</a:t>
            </a:r>
            <a:endParaRPr lang="en-GB" sz="1100" dirty="0"/>
          </a:p>
          <a:p>
            <a:r>
              <a:rPr lang="en-GB" sz="1100" b="1" dirty="0"/>
              <a:t>Try to-</a:t>
            </a:r>
            <a:endParaRPr lang="en-GB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/>
              <a:t>Note the time the seizure starts and finishes </a:t>
            </a:r>
            <a:endParaRPr lang="en-GB" sz="1100" dirty="0">
              <a:ea typeface="Calibri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/>
              <a:t>What happened before, during and after the seizure </a:t>
            </a:r>
            <a:endParaRPr lang="en-GB" sz="1100" dirty="0">
              <a:ea typeface="Calibri"/>
              <a:cs typeface="Calibri"/>
            </a:endParaRPr>
          </a:p>
          <a:p>
            <a:r>
              <a:rPr lang="en-GB" sz="1100" b="1" dirty="0"/>
              <a:t>What to record-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/>
              <a:t>Did anything happen before the seizure? (bump to the head, argument, sleepy etc.)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/>
              <a:t>What happened during the seizure? (Stiff, floppy, jerking, eyes rolled, head turned, continence etc.)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/>
              <a:t>What happened after? (how long they took to recover, sleepy, back to normal, do they remember it)</a:t>
            </a:r>
            <a:endParaRPr lang="en-US" sz="1100" dirty="0"/>
          </a:p>
        </p:txBody>
      </p:sp>
      <p:sp>
        <p:nvSpPr>
          <p:cNvPr id="19" name="TextBox 18"/>
          <p:cNvSpPr txBox="1"/>
          <p:nvPr/>
        </p:nvSpPr>
        <p:spPr>
          <a:xfrm>
            <a:off x="5656536" y="827584"/>
            <a:ext cx="926857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800" dirty="0"/>
              <a:t>Version 2024</a:t>
            </a:r>
          </a:p>
          <a:p>
            <a:r>
              <a:rPr lang="en-US" sz="800" dirty="0"/>
              <a:t>Review date 2025</a:t>
            </a:r>
            <a:endParaRPr lang="en-US" sz="800" dirty="0">
              <a:cs typeface="Calibri"/>
            </a:endParaRPr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05952" y="8549663"/>
            <a:ext cx="535416" cy="486833"/>
          </a:xfrm>
        </p:spPr>
        <p:txBody>
          <a:bodyPr/>
          <a:lstStyle/>
          <a:p>
            <a:r>
              <a:rPr lang="en-GB" dirty="0"/>
              <a:t>3/4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6096" y="8595156"/>
            <a:ext cx="5969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/>
              <a:t>Made in collaboration with: 	</a:t>
            </a:r>
          </a:p>
          <a:p>
            <a:r>
              <a:rPr lang="en-GB" sz="900" b="1" dirty="0"/>
              <a:t>West Midlands Paediatric Epilepsy Nurse Network West Midlands Community Paediatric Nurse Epilepsy Interest Group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97152" y="5758244"/>
            <a:ext cx="3577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sz="1050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968823"/>
              </p:ext>
            </p:extLst>
          </p:nvPr>
        </p:nvGraphicFramePr>
        <p:xfrm>
          <a:off x="273388" y="5298152"/>
          <a:ext cx="6310004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1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2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62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2420">
                <a:tc gridSpan="3"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SCHOOL</a:t>
                      </a:r>
                      <a:r>
                        <a:rPr lang="en-GB" sz="1200" baseline="0" dirty="0">
                          <a:solidFill>
                            <a:schemeClr val="tx1"/>
                          </a:solidFill>
                        </a:rPr>
                        <a:t> ADVICE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ALL CHILDREN WITH EPILEPSY NEED A CARE PLAN IN PLACE</a:t>
                      </a: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140">
                <a:tc gridSpan="3"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Epilepsy can have significant impact on a child’s learning. They can experience problems with:</a:t>
                      </a: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337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/>
                        <a:t>Memory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/>
                        <a:t>Psychosocial problems</a:t>
                      </a: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Concentration and attention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Visual/ verbal learning process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Reading, writing, speech, language, numeracy etc.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1337">
                <a:tc>
                  <a:txBody>
                    <a:bodyPr/>
                    <a:lstStyle/>
                    <a:p>
                      <a:r>
                        <a:rPr lang="en-GB" sz="1200" b="1" u="none" dirty="0"/>
                        <a:t>Ways to help</a:t>
                      </a:r>
                      <a:r>
                        <a:rPr lang="en-GB" sz="1100" b="1" u="none" dirty="0"/>
                        <a:t>-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/>
                        <a:t>Revision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Highlighting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/>
                        <a:t>Rhymes</a:t>
                      </a: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/>
                        <a:t>Written information/instructions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/>
                        <a:t>Involve the child in all school activities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/>
                        <a:t>Make sure the student hasn’t missed any information</a:t>
                      </a: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/>
                        <a:t>Repetition 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Encourage note taking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Cue cards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/>
                        <a:t>Group work</a:t>
                      </a: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804111" y="7092280"/>
            <a:ext cx="52677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/>
              <a:t>Have regular communication between care provision and family i.e. home-school diary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8399"/>
              </p:ext>
            </p:extLst>
          </p:nvPr>
        </p:nvGraphicFramePr>
        <p:xfrm>
          <a:off x="277938" y="3101712"/>
          <a:ext cx="6305454" cy="211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05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64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FIRST AID</a:t>
                      </a: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9791">
                <a:tc>
                  <a:txBody>
                    <a:bodyPr/>
                    <a:lstStyle/>
                    <a:p>
                      <a:r>
                        <a:rPr lang="en-GB" sz="1150" b="1" dirty="0"/>
                        <a:t>DO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50" dirty="0"/>
                        <a:t>Make the surrounding area safe- move any objects that may be in the way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50" dirty="0"/>
                        <a:t>Cushion the head- a folded jumper will do, loosen tight clothing around the neck, remove glasses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50" dirty="0"/>
                        <a:t>Reassure the child/young adult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50" dirty="0"/>
                        <a:t>Once the seizure is finished put the child/young adult in recovery position until fully recovered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50" dirty="0"/>
                        <a:t>Respect the privacy and dignity of the child/young adult</a:t>
                      </a:r>
                    </a:p>
                    <a:p>
                      <a:r>
                        <a:rPr lang="en-GB" sz="1150" b="1" dirty="0"/>
                        <a:t>DO NOT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50" dirty="0"/>
                        <a:t>Move the child/ young adult (unless in direct danger)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50" dirty="0"/>
                        <a:t>Restrain the child/ young adult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50" dirty="0"/>
                        <a:t>Put anything in their mouth </a:t>
                      </a: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894717"/>
              </p:ext>
            </p:extLst>
          </p:nvPr>
        </p:nvGraphicFramePr>
        <p:xfrm>
          <a:off x="257079" y="7380312"/>
          <a:ext cx="6340273" cy="1188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340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92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u="none" dirty="0">
                          <a:solidFill>
                            <a:schemeClr val="tx1"/>
                          </a:solidFill>
                        </a:rPr>
                        <a:t>RISKS</a:t>
                      </a:r>
                      <a:r>
                        <a:rPr lang="en-GB" sz="1200" b="1" u="none" baseline="0" dirty="0">
                          <a:solidFill>
                            <a:schemeClr val="tx1"/>
                          </a:solidFill>
                        </a:rPr>
                        <a:t> AND SAFETY</a:t>
                      </a:r>
                      <a:endParaRPr lang="en-GB" sz="120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904">
                <a:tc>
                  <a:txBody>
                    <a:bodyPr/>
                    <a:lstStyle/>
                    <a:p>
                      <a:pPr marL="171450" indent="-171450">
                        <a:spcBef>
                          <a:spcPts val="4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Having a regular sleep pattern can reduce seizure activity </a:t>
                      </a:r>
                    </a:p>
                    <a:p>
                      <a:pPr marL="171450" indent="-171450">
                        <a:spcBef>
                          <a:spcPts val="4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If going swimming, make the lifeguard aware so to e increased supervision</a:t>
                      </a:r>
                    </a:p>
                    <a:p>
                      <a:pPr marL="171450" indent="-171450">
                        <a:spcBef>
                          <a:spcPts val="4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Discourage any climbing above the child’s head height </a:t>
                      </a:r>
                    </a:p>
                    <a:p>
                      <a:pPr marL="171450" indent="-171450">
                        <a:spcBef>
                          <a:spcPts val="4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If cycling, wear a helmet and try to avoid busy roads </a:t>
                      </a: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EFC4F36B-4088-A1AC-9E3E-2483E9C57A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001" y="118753"/>
            <a:ext cx="636823" cy="6368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A865306-231A-4154-98E0-8FC78DEB6B1E}"/>
              </a:ext>
            </a:extLst>
          </p:cNvPr>
          <p:cNvSpPr txBox="1"/>
          <p:nvPr/>
        </p:nvSpPr>
        <p:spPr>
          <a:xfrm>
            <a:off x="404664" y="118753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Logo</a:t>
            </a:r>
          </a:p>
        </p:txBody>
      </p:sp>
    </p:spTree>
    <p:extLst>
      <p:ext uri="{BB962C8B-B14F-4D97-AF65-F5344CB8AC3E}">
        <p14:creationId xmlns:p14="http://schemas.microsoft.com/office/powerpoint/2010/main" val="1787359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V="1">
            <a:off x="234568" y="9036496"/>
            <a:ext cx="6213038" cy="2522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59428" y="1115616"/>
            <a:ext cx="6226197" cy="9387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100" dirty="0"/>
              <a:t>Midazolam is a benzodiazepine which is used to reduce the risk of a prolonged seizure developing into status epilepticus.</a:t>
            </a:r>
          </a:p>
          <a:p>
            <a:r>
              <a:rPr lang="en-GB" sz="1100" dirty="0"/>
              <a:t>There are other brands of midazolam available, and your child may use a different emergency medication such as paraldehyde or diazepam. Please familiarise yourself with the specific patient protocol</a:t>
            </a:r>
            <a:endParaRPr lang="en-GB" sz="1100" dirty="0">
              <a:ea typeface="Calibri"/>
              <a:cs typeface="Calibri"/>
            </a:endParaRPr>
          </a:p>
          <a:p>
            <a:endParaRPr lang="en-GB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234568" y="827584"/>
            <a:ext cx="5212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/>
              <a:t>Emergency protocol information- Buccal midazolam </a:t>
            </a:r>
            <a:r>
              <a:rPr lang="en-GB" dirty="0"/>
              <a:t> 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2617" y="1835696"/>
            <a:ext cx="616071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b="1" dirty="0"/>
              <a:t>Buccal midazolam can only be given by someone who has had up-to-date training.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b="1" dirty="0"/>
              <a:t>Updates need to be made annually.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b="1" dirty="0"/>
              <a:t>The training needs to be child specific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417009"/>
              </p:ext>
            </p:extLst>
          </p:nvPr>
        </p:nvGraphicFramePr>
        <p:xfrm>
          <a:off x="259428" y="6867088"/>
          <a:ext cx="6324466" cy="17373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377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67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000" b="1" dirty="0"/>
                        <a:t>Epilepsy-</a:t>
                      </a:r>
                      <a:r>
                        <a:rPr lang="en-GB" sz="1000" b="0" baseline="0" dirty="0"/>
                        <a:t> is recurrent seizures- caused by abnormal electrical activity in the brain</a:t>
                      </a:r>
                      <a:endParaRPr lang="en-GB" sz="1000" b="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/>
                        <a:t>Tonic-</a:t>
                      </a:r>
                      <a:r>
                        <a:rPr lang="en-GB" sz="1000" b="0"/>
                        <a:t> Body will stiffen</a:t>
                      </a:r>
                      <a:endParaRPr lang="en-GB" sz="1000" b="1"/>
                    </a:p>
                    <a:p>
                      <a:endParaRPr lang="en-GB" sz="1000" b="1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/>
                        <a:t>Atonic-</a:t>
                      </a:r>
                      <a:r>
                        <a:rPr lang="en-GB" sz="1000" b="0" baseline="0" dirty="0"/>
                        <a:t> muscle tone is lost and body will collapse </a:t>
                      </a:r>
                      <a:endParaRPr lang="en-GB" sz="1000" b="1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/>
                        <a:t>Generalised epilepsy- </a:t>
                      </a:r>
                      <a:r>
                        <a:rPr lang="en-GB" sz="1000" b="0" dirty="0"/>
                        <a:t>electrical activity comes from the whole brain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 err="1"/>
                        <a:t>Clonic</a:t>
                      </a:r>
                      <a:r>
                        <a:rPr lang="en-GB" sz="1000" b="1" dirty="0"/>
                        <a:t>-</a:t>
                      </a:r>
                      <a:r>
                        <a:rPr lang="en-GB" sz="1000" b="0" dirty="0"/>
                        <a:t> Body will relax</a:t>
                      </a:r>
                      <a:r>
                        <a:rPr lang="en-GB" sz="1000" b="0" baseline="0" dirty="0"/>
                        <a:t> and jerk</a:t>
                      </a:r>
                      <a:endParaRPr lang="en-GB" sz="1000" b="1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/>
                        <a:t>Clusters-</a:t>
                      </a:r>
                      <a:r>
                        <a:rPr lang="en-GB" sz="1000" b="0" dirty="0"/>
                        <a:t> seizures that occur one after another without</a:t>
                      </a:r>
                      <a:r>
                        <a:rPr lang="en-GB" sz="1000" b="0" baseline="0" dirty="0"/>
                        <a:t> fully recovering</a:t>
                      </a:r>
                      <a:endParaRPr lang="en-GB" sz="1000" b="1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4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/>
                        <a:t>Focal</a:t>
                      </a:r>
                      <a:r>
                        <a:rPr lang="en-GB" sz="1000" b="1" baseline="0" dirty="0"/>
                        <a:t> epilepsy-</a:t>
                      </a:r>
                      <a:r>
                        <a:rPr lang="en-GB" sz="1000" b="0" baseline="0" dirty="0"/>
                        <a:t> electrical activity is localized to one part of the brain</a:t>
                      </a:r>
                      <a:endParaRPr lang="en-GB" sz="1000" b="1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/>
                        <a:t>Tonic</a:t>
                      </a:r>
                      <a:r>
                        <a:rPr lang="en-GB" sz="1000" b="1" baseline="0" dirty="0"/>
                        <a:t>-</a:t>
                      </a:r>
                      <a:r>
                        <a:rPr lang="en-GB" sz="1000" b="1" baseline="0" dirty="0" err="1"/>
                        <a:t>Clonic</a:t>
                      </a:r>
                      <a:r>
                        <a:rPr lang="en-GB" sz="1000" b="1" baseline="0" dirty="0"/>
                        <a:t>-</a:t>
                      </a:r>
                      <a:r>
                        <a:rPr lang="en-GB" sz="1000" b="0" baseline="0" dirty="0"/>
                        <a:t> body will be stiff and all four limbs will shake</a:t>
                      </a:r>
                      <a:endParaRPr lang="en-GB" sz="1000" b="1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/>
                        <a:t>Absences-</a:t>
                      </a:r>
                      <a:r>
                        <a:rPr lang="en-GB" sz="1000" b="0" dirty="0"/>
                        <a:t> Fleeting moment</a:t>
                      </a:r>
                      <a:r>
                        <a:rPr lang="en-GB" sz="1000" b="0" baseline="0" dirty="0"/>
                        <a:t> of loss of consciousness </a:t>
                      </a:r>
                      <a:endParaRPr lang="en-GB" sz="1000" b="1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/>
                        <a:t>Seizure-</a:t>
                      </a:r>
                      <a:r>
                        <a:rPr lang="en-GB" sz="1000" b="0" dirty="0"/>
                        <a:t> is</a:t>
                      </a:r>
                      <a:r>
                        <a:rPr lang="en-GB" sz="1000" b="0" baseline="0" dirty="0"/>
                        <a:t> episode where a person can lose consciousness and experience motor, sensory, psychic phenomena </a:t>
                      </a:r>
                      <a:endParaRPr lang="en-GB" sz="1000" b="1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/>
                        <a:t>Myoclonic-</a:t>
                      </a:r>
                      <a:r>
                        <a:rPr lang="en-GB" sz="1000" b="0" dirty="0"/>
                        <a:t> Contraction of one or several muscles </a:t>
                      </a:r>
                      <a:endParaRPr lang="en-GB" sz="1000" b="1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/>
                        <a:t>Status-</a:t>
                      </a:r>
                      <a:r>
                        <a:rPr lang="en-GB" sz="1000" b="1" baseline="0" dirty="0"/>
                        <a:t> </a:t>
                      </a:r>
                      <a:r>
                        <a:rPr lang="en-GB" sz="1000" b="1" baseline="0" dirty="0" err="1"/>
                        <a:t>epilepticus</a:t>
                      </a:r>
                      <a:r>
                        <a:rPr lang="en-GB" sz="1000" b="1" baseline="0" dirty="0"/>
                        <a:t>-</a:t>
                      </a:r>
                      <a:r>
                        <a:rPr lang="en-GB" sz="1000" b="0" baseline="0" dirty="0"/>
                        <a:t> prolonged seizure or clusters of seizures not resolving after 30 minutes</a:t>
                      </a:r>
                      <a:endParaRPr lang="en-GB" sz="1000" b="1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254587" y="6568479"/>
            <a:ext cx="16622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/>
              <a:t>Glossary of terms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1430" y="6156176"/>
            <a:ext cx="6312463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NOTE-</a:t>
            </a:r>
            <a:r>
              <a:rPr lang="en-GB" sz="1100" dirty="0"/>
              <a:t> If they have not required a dose of Buccal midazolam for over a year, to call an ambulance at the same time as when administering Buccal midazolam as will need medical review regardless of response.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1430" y="2412921"/>
            <a:ext cx="6312463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Buccolam has a short shelf life</a:t>
            </a:r>
            <a:r>
              <a:rPr lang="en-GB" sz="1000" b="1" dirty="0"/>
              <a:t>- </a:t>
            </a:r>
            <a:r>
              <a:rPr lang="en-GB" sz="1000" i="1" dirty="0"/>
              <a:t>Please contact parents for a new syringe if there is a month left from expiration</a:t>
            </a:r>
          </a:p>
          <a:p>
            <a:pPr algn="ctr"/>
            <a:r>
              <a:rPr lang="en-GB" sz="1100" b="1" dirty="0"/>
              <a:t>Each Buccal Midazolam prefilled syringe tube should be individually labelled for the child by pharmacy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57036" y="827584"/>
            <a:ext cx="926857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800" dirty="0"/>
              <a:t>Version 2024 </a:t>
            </a:r>
          </a:p>
          <a:p>
            <a:r>
              <a:rPr lang="en-US" sz="800" dirty="0"/>
              <a:t>Review date 2025</a:t>
            </a:r>
            <a:endParaRPr lang="en-US" sz="800" dirty="0">
              <a:cs typeface="Calibri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6096" y="8604448"/>
            <a:ext cx="6041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/>
              <a:t>Made in collaboration with: 	</a:t>
            </a:r>
          </a:p>
          <a:p>
            <a:r>
              <a:rPr lang="en-GB" sz="900" b="1" dirty="0"/>
              <a:t>West Midlands Paediatric Epilepsy Nurse Network West Midlands Community Paediatric Nurse Epilepsy Interest Group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6880830"/>
              </p:ext>
            </p:extLst>
          </p:nvPr>
        </p:nvGraphicFramePr>
        <p:xfrm>
          <a:off x="271430" y="5230728"/>
          <a:ext cx="6305955" cy="85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5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0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722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u="none" dirty="0">
                          <a:solidFill>
                            <a:schemeClr val="tx1"/>
                          </a:solidFill>
                        </a:rPr>
                        <a:t>POTENTIAL</a:t>
                      </a:r>
                      <a:r>
                        <a:rPr lang="en-GB" sz="1100" b="1" u="none" baseline="0" dirty="0">
                          <a:solidFill>
                            <a:schemeClr val="tx1"/>
                          </a:solidFill>
                        </a:rPr>
                        <a:t> SIDE EFFECTS</a:t>
                      </a:r>
                      <a:endParaRPr lang="en-GB" sz="110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212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Breathing difficulties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Drowsiness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Rash 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Agitation, aggression, anger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Headache                    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Dizziness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686368"/>
              </p:ext>
            </p:extLst>
          </p:nvPr>
        </p:nvGraphicFramePr>
        <p:xfrm>
          <a:off x="277238" y="3995936"/>
          <a:ext cx="6306654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1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50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602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u="none" dirty="0">
                          <a:solidFill>
                            <a:schemeClr val="tx1"/>
                          </a:solidFill>
                        </a:rPr>
                        <a:t>EXTRA</a:t>
                      </a:r>
                      <a:r>
                        <a:rPr lang="en-GB" sz="1100" b="1" u="none" baseline="0" dirty="0">
                          <a:solidFill>
                            <a:schemeClr val="tx1"/>
                          </a:solidFill>
                        </a:rPr>
                        <a:t> CONSIDERATIONS</a:t>
                      </a:r>
                      <a:endParaRPr lang="en-GB" sz="1100" b="1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100" b="1" dirty="0"/>
                        <a:t>Out of date?                       </a:t>
                      </a:r>
                      <a:endParaRPr lang="en-GB" sz="1100" b="1" i="1" dirty="0"/>
                    </a:p>
                    <a:p>
                      <a:r>
                        <a:rPr lang="en-GB" sz="1100" b="1" dirty="0"/>
                        <a:t>Spat dose out?</a:t>
                      </a:r>
                      <a:r>
                        <a:rPr lang="en-GB" sz="1100" dirty="0"/>
                        <a:t> </a:t>
                      </a:r>
                    </a:p>
                    <a:p>
                      <a:r>
                        <a:rPr lang="en-GB" sz="1100" b="1" dirty="0"/>
                        <a:t>Vomited following dose? </a:t>
                      </a:r>
                    </a:p>
                    <a:p>
                      <a:r>
                        <a:rPr lang="en-GB" sz="1100" b="1" dirty="0"/>
                        <a:t>Extra salivation?</a:t>
                      </a:r>
                      <a:r>
                        <a:rPr lang="en-GB" sz="1100" dirty="0"/>
                        <a:t> </a:t>
                      </a:r>
                    </a:p>
                    <a:p>
                      <a:r>
                        <a:rPr lang="en-GB" sz="1100" b="1" dirty="0"/>
                        <a:t>Seizure not stopped?</a:t>
                      </a:r>
                      <a:r>
                        <a:rPr lang="en-GB" sz="1100" dirty="0"/>
                        <a:t>         </a:t>
                      </a:r>
                      <a:endParaRPr lang="en-GB" sz="1100" b="1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/>
                        <a:t>Do </a:t>
                      </a:r>
                      <a:r>
                        <a:rPr lang="en-GB" sz="1100" b="1" dirty="0"/>
                        <a:t>NOT</a:t>
                      </a:r>
                      <a:r>
                        <a:rPr lang="en-GB" sz="1100" dirty="0"/>
                        <a:t> administer - </a:t>
                      </a:r>
                      <a:r>
                        <a:rPr lang="en-GB" sz="1100" i="1" dirty="0"/>
                        <a:t>call for an ambulance</a:t>
                      </a:r>
                      <a:r>
                        <a:rPr lang="en-GB" sz="1100" dirty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Do </a:t>
                      </a:r>
                      <a:r>
                        <a:rPr lang="en-GB" sz="1100" b="1" dirty="0"/>
                        <a:t>NOT</a:t>
                      </a:r>
                      <a:r>
                        <a:rPr lang="en-GB" sz="1100" dirty="0"/>
                        <a:t> repeat the dose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Do </a:t>
                      </a:r>
                      <a:r>
                        <a:rPr lang="en-GB" sz="1100" b="1" dirty="0"/>
                        <a:t>NOT</a:t>
                      </a:r>
                      <a:r>
                        <a:rPr lang="en-GB" sz="1100" dirty="0"/>
                        <a:t> repeat the dose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Wipe the mouth over with a cloth and then administer Buccal midazolam</a:t>
                      </a:r>
                      <a:endParaRPr lang="en-GB" sz="1100" b="1" dirty="0"/>
                    </a:p>
                    <a:p>
                      <a:pPr algn="l"/>
                      <a:r>
                        <a:rPr lang="en-GB" sz="1100" dirty="0"/>
                        <a:t>Please call ambulance 5 minutes after administration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155876"/>
              </p:ext>
            </p:extLst>
          </p:nvPr>
        </p:nvGraphicFramePr>
        <p:xfrm>
          <a:off x="277938" y="2902848"/>
          <a:ext cx="6305954" cy="102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05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11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</a:rPr>
                        <a:t>WHEN IS THE OPTIMUM TIME TO GIVE BUCCAL MIDAZOLAM?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0-5 minutes – seizures are likely to stop spontaneously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5 minutes- the optimum time to treat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5-15 minutes- the child is less likely to come out of the seizure by themselves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30 minutes- status epilepticus 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6196280" y="8687489"/>
            <a:ext cx="4010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4/4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B06495-1D9F-4660-6A14-0C87449672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001" y="118753"/>
            <a:ext cx="636823" cy="6368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D8F982F-F0B0-5BBD-CEE1-837F20409CD3}"/>
              </a:ext>
            </a:extLst>
          </p:cNvPr>
          <p:cNvSpPr txBox="1"/>
          <p:nvPr/>
        </p:nvSpPr>
        <p:spPr>
          <a:xfrm>
            <a:off x="404664" y="118753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Logo</a:t>
            </a:r>
          </a:p>
        </p:txBody>
      </p:sp>
    </p:spTree>
    <p:extLst>
      <p:ext uri="{BB962C8B-B14F-4D97-AF65-F5344CB8AC3E}">
        <p14:creationId xmlns:p14="http://schemas.microsoft.com/office/powerpoint/2010/main" val="688307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55818D67A86D4C8559F2DD2F8D264D" ma:contentTypeVersion="21" ma:contentTypeDescription="Create a new document." ma:contentTypeScope="" ma:versionID="2d9513087bd421c681433d03e1abf289">
  <xsd:schema xmlns:xsd="http://www.w3.org/2001/XMLSchema" xmlns:xs="http://www.w3.org/2001/XMLSchema" xmlns:p="http://schemas.microsoft.com/office/2006/metadata/properties" xmlns:ns2="5f1deac7-53a6-4112-86fb-b6e5ba5f2c62" xmlns:ns3="1b42a1d6-030b-4d60-a179-8ceb2398376b" targetNamespace="http://schemas.microsoft.com/office/2006/metadata/properties" ma:root="true" ma:fieldsID="e2448dcde55085ccbe6ac02bf2785a11" ns2:_="" ns3:_="">
    <xsd:import namespace="5f1deac7-53a6-4112-86fb-b6e5ba5f2c62"/>
    <xsd:import namespace="1b42a1d6-030b-4d60-a179-8ceb239837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Area" minOccurs="0"/>
                <xsd:element ref="ns2:Bookshelf" minOccurs="0"/>
                <xsd:element ref="ns2:Comments" minOccurs="0"/>
                <xsd:element ref="ns2:Tags" minOccurs="0"/>
                <xsd:element ref="ns2:Audience" minOccurs="0"/>
                <xsd:element ref="ns2:ResourceType" minOccurs="0"/>
                <xsd:element ref="ns2:Phase" minOccurs="0"/>
                <xsd:element ref="ns2:Status" minOccurs="0"/>
                <xsd:element ref="ns2:ContentOwner" minOccurs="0"/>
                <xsd:element ref="ns2:LastReviewed" minOccurs="0"/>
                <xsd:element ref="ns2:Descritp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1deac7-53a6-4112-86fb-b6e5ba5f2c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7eb6393-bae5-439c-9df7-ed1047f922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Area" ma:index="18" nillable="true" ma:displayName="Window" ma:description="Which room in the house does this resource relate to?" ma:format="Dropdown" ma:internalName="Area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OAG"/>
                    <xsd:enumeration value="Curriculum Pathways"/>
                    <xsd:enumeration value="Inclusive Pathways"/>
                    <xsd:enumeration value="Medical Needs"/>
                    <xsd:enumeration value="Transition"/>
                    <xsd:enumeration value="SEN"/>
                    <xsd:enumeration value="Autism-Friendly"/>
                    <xsd:enumeration value="Wellbeing and Resilience"/>
                    <xsd:enumeration value="Attendance"/>
                    <xsd:enumeration value="EAL"/>
                    <xsd:enumeration value="Inclusion"/>
                    <xsd:enumeration value="N/A"/>
                  </xsd:restriction>
                </xsd:simpleType>
              </xsd:element>
            </xsd:sequence>
          </xsd:extension>
        </xsd:complexContent>
      </xsd:complexType>
    </xsd:element>
    <xsd:element name="Bookshelf" ma:index="19" nillable="true" ma:displayName="Shelf" ma:description="Which shelf in the Inclusion House Digital Library does this sit?" ma:format="Dropdown" ma:internalName="Bookshelf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Showcases"/>
                    <xsd:enumeration value="Guidance and Publications"/>
                    <xsd:enumeration value="Strategic Implementation"/>
                    <xsd:enumeration value="Practitioner Resources"/>
                    <xsd:enumeration value="Workforce Development"/>
                    <xsd:enumeration value="Parent Carers"/>
                    <xsd:enumeration value="N/A"/>
                  </xsd:restriction>
                </xsd:simpleType>
              </xsd:element>
            </xsd:sequence>
          </xsd:extension>
        </xsd:complexContent>
      </xsd:complexType>
    </xsd:element>
    <xsd:element name="Comments" ma:index="20" nillable="true" ma:displayName="Comments" ma:internalName="Comments">
      <xsd:simpleType>
        <xsd:restriction base="dms:Note">
          <xsd:maxLength value="255"/>
        </xsd:restriction>
      </xsd:simpleType>
    </xsd:element>
    <xsd:element name="Tags" ma:index="21" nillable="true" ma:displayName="Area of Need" ma:format="Dropdown" ma:internalName="Tag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ommunication and Interaction"/>
                    <xsd:enumeration value="Cognition and Learning"/>
                    <xsd:enumeration value="Sensory and Physical"/>
                    <xsd:enumeration value="Social, Emotional, Mental Wellbeing"/>
                  </xsd:restriction>
                </xsd:simpleType>
              </xsd:element>
            </xsd:sequence>
          </xsd:extension>
        </xsd:complexContent>
      </xsd:complexType>
    </xsd:element>
    <xsd:element name="Audience" ma:index="22" nillable="true" ma:displayName="Audience" ma:description="Role etc. " ma:format="Dropdown" ma:internalName="Audienc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Governor / Trustee"/>
                    <xsd:enumeration value="Head Teacher"/>
                    <xsd:enumeration value="Senior Leader"/>
                    <xsd:enumeration value="Teacher"/>
                    <xsd:enumeration value="Teaching Assistant"/>
                    <xsd:enumeration value="Key Worker"/>
                    <xsd:enumeration value="Parent Carer"/>
                    <xsd:enumeration value="Pastoral"/>
                    <xsd:enumeration value="SENCo"/>
                  </xsd:restriction>
                </xsd:simpleType>
              </xsd:element>
            </xsd:sequence>
          </xsd:extension>
        </xsd:complexContent>
      </xsd:complexType>
    </xsd:element>
    <xsd:element name="ResourceType" ma:index="23" nillable="true" ma:displayName="Resource" ma:description="i.e. Guidance / Video / Webinar / Template / Showcase / Research" ma:format="Dropdown" ma:internalName="ResourceType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Guidance"/>
                        <xsd:enumeration value="Video"/>
                        <xsd:enumeration value="Webinar"/>
                        <xsd:enumeration value="Template"/>
                        <xsd:enumeration value="Showcase"/>
                        <xsd:enumeration value="Research"/>
                        <xsd:enumeration value="Weblink"/>
                        <xsd:enumeration value="Training - In-person"/>
                        <xsd:enumeration value="Training - Online"/>
                        <xsd:enumeration value="Tool / Support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Phase" ma:index="24" nillable="true" ma:displayName="Phase" ma:description="EY / Primary / Secondary / Post-16" ma:format="Dropdown" ma:internalName="Phase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EY"/>
                        <xsd:enumeration value="Primary"/>
                        <xsd:enumeration value="Secondary"/>
                        <xsd:enumeration value="Post-16"/>
                        <xsd:enumeration value="Mainstream"/>
                        <xsd:enumeration value="Resource Base"/>
                        <xsd:enumeration value="Choice 8"/>
                        <xsd:enumeration value="Special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Status" ma:index="25" nillable="true" ma:displayName="Status" ma:format="Dropdown" ma:internalName="Status">
      <xsd:simpleType>
        <xsd:restriction base="dms:Choice">
          <xsd:enumeration value="Draft"/>
          <xsd:enumeration value="Live"/>
          <xsd:enumeration value="Archived"/>
          <xsd:enumeration value="Choice 4"/>
        </xsd:restriction>
      </xsd:simpleType>
    </xsd:element>
    <xsd:element name="ContentOwner" ma:index="26" nillable="true" ma:displayName="Content Owner" ma:format="Dropdown" ma:internalName="ContentOwner">
      <xsd:simpleType>
        <xsd:restriction base="dms:Choice">
          <xsd:enumeration value="DH"/>
          <xsd:enumeration value="AW"/>
          <xsd:enumeration value="BG"/>
          <xsd:enumeration value="NC"/>
          <xsd:enumeration value="AS"/>
          <xsd:enumeration value="External"/>
        </xsd:restriction>
      </xsd:simpleType>
    </xsd:element>
    <xsd:element name="LastReviewed" ma:index="27" nillable="true" ma:displayName="Last Reviewed" ma:format="DateOnly" ma:internalName="LastReviewed">
      <xsd:simpleType>
        <xsd:restriction base="dms:DateTime"/>
      </xsd:simpleType>
    </xsd:element>
    <xsd:element name="Descritpion" ma:index="28" nillable="true" ma:displayName="Brief description " ma:description="A brief description of the item for the bookshelf entry" ma:format="Dropdown" ma:internalName="Descritpion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42a1d6-030b-4d60-a179-8ceb2398376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9645853-4468-4386-b456-5c6b49bc394f}" ma:internalName="TaxCatchAll" ma:showField="CatchAllData" ma:web="1b42a1d6-030b-4d60-a179-8ceb239837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b42a1d6-030b-4d60-a179-8ceb2398376b" xsi:nil="true"/>
    <lcf76f155ced4ddcb4097134ff3c332f xmlns="5f1deac7-53a6-4112-86fb-b6e5ba5f2c62">
      <Terms xmlns="http://schemas.microsoft.com/office/infopath/2007/PartnerControls"/>
    </lcf76f155ced4ddcb4097134ff3c332f>
    <Bookshelf xmlns="5f1deac7-53a6-4112-86fb-b6e5ba5f2c62">
      <Value>Practitioner Resources</Value>
      <Value>Strategic Implementation</Value>
    </Bookshelf>
    <Tags xmlns="5f1deac7-53a6-4112-86fb-b6e5ba5f2c62">
      <Value>Sensory and Physical</Value>
    </Tags>
    <Area xmlns="5f1deac7-53a6-4112-86fb-b6e5ba5f2c62">
      <Value>Medical Needs</Value>
    </Area>
    <Phase xmlns="5f1deac7-53a6-4112-86fb-b6e5ba5f2c62">
      <Value>EY</Value>
      <Value>Primary</Value>
      <Value>Secondary</Value>
    </Phase>
    <Descritpion xmlns="5f1deac7-53a6-4112-86fb-b6e5ba5f2c62">A detailed epilepsy care plan template including seizure information, emergency procedures, Buccal Midazolam guidance and practical support information for schools and settings.</Descritpion>
    <Audience xmlns="5f1deac7-53a6-4112-86fb-b6e5ba5f2c62">
      <Value>Senior Leader</Value>
      <Value>Teacher</Value>
      <Value>Teaching Assistant</Value>
      <Value>Key Worker</Value>
      <Value>Pastoral</Value>
      <Value>SENCo</Value>
    </Audience>
    <ContentOwner xmlns="5f1deac7-53a6-4112-86fb-b6e5ba5f2c62" xsi:nil="true"/>
    <Comments xmlns="5f1deac7-53a6-4112-86fb-b6e5ba5f2c62" xsi:nil="true"/>
    <ResourceType xmlns="5f1deac7-53a6-4112-86fb-b6e5ba5f2c62">
      <Value>Guidance</Value>
      <Value>Template</Value>
      <Value>Tool / Support</Value>
    </ResourceType>
    <Status xmlns="5f1deac7-53a6-4112-86fb-b6e5ba5f2c62">Live</Status>
    <LastReviewed xmlns="5f1deac7-53a6-4112-86fb-b6e5ba5f2c62">2026-06-11T23:00:00+00:00</LastReviewed>
  </documentManagement>
</p:properties>
</file>

<file path=customXml/itemProps1.xml><?xml version="1.0" encoding="utf-8"?>
<ds:datastoreItem xmlns:ds="http://schemas.openxmlformats.org/officeDocument/2006/customXml" ds:itemID="{AFE341A6-B520-44BD-BE64-7207BD0C82D1}"/>
</file>

<file path=customXml/itemProps2.xml><?xml version="1.0" encoding="utf-8"?>
<ds:datastoreItem xmlns:ds="http://schemas.openxmlformats.org/officeDocument/2006/customXml" ds:itemID="{C9BF3CA1-7C98-4769-9D7B-898ED49EABD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748A6E-8444-4BA0-989D-7AF2D5A4825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db75f7ed-cfb8-43b0-a9b2-7563cdfba2bb"/>
    <ds:schemaRef ds:uri="86ddbea5-bb20-40d9-b6a1-c71893760a7f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1669</TotalTime>
  <Words>1471</Words>
  <Application>Microsoft Office PowerPoint</Application>
  <PresentationFormat>On-screen Show (4:3)</PresentationFormat>
  <Paragraphs>200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Birmingham Childrens Hospital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Lewis James (RQ3) BCH</dc:creator>
  <cp:lastModifiedBy>DYSON, Hannah (BIRMINGHAM COMMUNITY HEALTHCARE NHS FOUNDATION TRUST)</cp:lastModifiedBy>
  <cp:revision>244</cp:revision>
  <cp:lastPrinted>2018-06-08T13:58:31Z</cp:lastPrinted>
  <dcterms:created xsi:type="dcterms:W3CDTF">2017-12-06T15:37:30Z</dcterms:created>
  <dcterms:modified xsi:type="dcterms:W3CDTF">2024-10-01T10:26:05Z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0x010100B555818D67A86D4C8559F2DD2F8D264D</vt:lpwstr>
  </property>
  <property fmtid="{D5CDD505-2E9C-101B-9397-08002B2CF9AE}" pid="3" name="Order">
    <vt:r8>12000</vt:r8>
  </property>
  <property fmtid="{D5CDD505-2E9C-101B-9397-08002B2CF9AE}" pid="4" name="MediaServiceImageTags">
    <vt:lpwstr/>
  </property>
</Properties>
</file>